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42"/>
  </p:notesMasterIdLst>
  <p:sldIdLst>
    <p:sldId id="456" r:id="rId5"/>
    <p:sldId id="474" r:id="rId6"/>
    <p:sldId id="473" r:id="rId7"/>
    <p:sldId id="476" r:id="rId8"/>
    <p:sldId id="475" r:id="rId9"/>
    <p:sldId id="477" r:id="rId10"/>
    <p:sldId id="478" r:id="rId11"/>
    <p:sldId id="479" r:id="rId12"/>
    <p:sldId id="484" r:id="rId13"/>
    <p:sldId id="480" r:id="rId14"/>
    <p:sldId id="481" r:id="rId15"/>
    <p:sldId id="482" r:id="rId16"/>
    <p:sldId id="483" r:id="rId17"/>
    <p:sldId id="485" r:id="rId18"/>
    <p:sldId id="260" r:id="rId19"/>
    <p:sldId id="371" r:id="rId20"/>
    <p:sldId id="388" r:id="rId21"/>
    <p:sldId id="261" r:id="rId22"/>
    <p:sldId id="391" r:id="rId23"/>
    <p:sldId id="262" r:id="rId24"/>
    <p:sldId id="486" r:id="rId25"/>
    <p:sldId id="387" r:id="rId26"/>
    <p:sldId id="376" r:id="rId27"/>
    <p:sldId id="390" r:id="rId28"/>
    <p:sldId id="369" r:id="rId29"/>
    <p:sldId id="398" r:id="rId30"/>
    <p:sldId id="399" r:id="rId31"/>
    <p:sldId id="317" r:id="rId32"/>
    <p:sldId id="319" r:id="rId33"/>
    <p:sldId id="322" r:id="rId34"/>
    <p:sldId id="488" r:id="rId35"/>
    <p:sldId id="403" r:id="rId36"/>
    <p:sldId id="324" r:id="rId37"/>
    <p:sldId id="275" r:id="rId38"/>
    <p:sldId id="404" r:id="rId39"/>
    <p:sldId id="487" r:id="rId40"/>
    <p:sldId id="4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55E"/>
    <a:srgbClr val="488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6405"/>
  </p:normalViewPr>
  <p:slideViewPr>
    <p:cSldViewPr snapToGrid="0">
      <p:cViewPr varScale="1">
        <p:scale>
          <a:sx n="126" d="100"/>
          <a:sy n="126" d="100"/>
        </p:scale>
        <p:origin x="4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KIL, Zainab" userId="bab9806c-efc5-4e65-9b68-3e033ff096a8" providerId="ADAL" clId="{BAFCCF23-4F0D-CD49-A569-FD8DB2F37151}"/>
    <pc:docChg chg="custSel modSld">
      <pc:chgData name="LOUKIL, Zainab" userId="bab9806c-efc5-4e65-9b68-3e033ff096a8" providerId="ADAL" clId="{BAFCCF23-4F0D-CD49-A569-FD8DB2F37151}" dt="2022-09-14T13:35:27.189" v="5" actId="1076"/>
      <pc:docMkLst>
        <pc:docMk/>
      </pc:docMkLst>
      <pc:sldChg chg="addSp delSp modSp mod">
        <pc:chgData name="LOUKIL, Zainab" userId="bab9806c-efc5-4e65-9b68-3e033ff096a8" providerId="ADAL" clId="{BAFCCF23-4F0D-CD49-A569-FD8DB2F37151}" dt="2022-09-14T13:35:27.189" v="5" actId="1076"/>
        <pc:sldMkLst>
          <pc:docMk/>
          <pc:sldMk cId="3065211788" sldId="488"/>
        </pc:sldMkLst>
        <pc:spChg chg="del">
          <ac:chgData name="LOUKIL, Zainab" userId="bab9806c-efc5-4e65-9b68-3e033ff096a8" providerId="ADAL" clId="{BAFCCF23-4F0D-CD49-A569-FD8DB2F37151}" dt="2022-09-14T13:35:20.187" v="0" actId="478"/>
          <ac:spMkLst>
            <pc:docMk/>
            <pc:sldMk cId="3065211788" sldId="488"/>
            <ac:spMk id="3" creationId="{92BFBF76-BEFE-73D7-4B31-C5E60BADB1AB}"/>
          </ac:spMkLst>
        </pc:spChg>
        <pc:picChg chg="add mod">
          <ac:chgData name="LOUKIL, Zainab" userId="bab9806c-efc5-4e65-9b68-3e033ff096a8" providerId="ADAL" clId="{BAFCCF23-4F0D-CD49-A569-FD8DB2F37151}" dt="2022-09-14T13:35:27.189" v="5" actId="1076"/>
          <ac:picMkLst>
            <pc:docMk/>
            <pc:sldMk cId="3065211788" sldId="488"/>
            <ac:picMk id="1026" creationId="{4E9A17B1-8F11-E648-8029-F8FA39CE8223}"/>
          </ac:picMkLst>
        </pc:picChg>
      </pc:sldChg>
    </pc:docChg>
  </pc:docChgLst>
  <pc:docChgLst>
    <pc:chgData name="LOUKIL, Zainab" userId="S::s2117324@glos.ac.uk::bab9806c-efc5-4e65-9b68-3e033ff096a8" providerId="AD" clId="Web-{A7C47C95-CDD0-3B22-8EF2-C8DA3C033D22}"/>
    <pc:docChg chg="addSld delSld modSld">
      <pc:chgData name="LOUKIL, Zainab" userId="S::s2117324@glos.ac.uk::bab9806c-efc5-4e65-9b68-3e033ff096a8" providerId="AD" clId="Web-{A7C47C95-CDD0-3B22-8EF2-C8DA3C033D22}" dt="2022-09-14T13:34:15.686" v="9" actId="20577"/>
      <pc:docMkLst>
        <pc:docMk/>
      </pc:docMkLst>
      <pc:sldChg chg="modSp">
        <pc:chgData name="LOUKIL, Zainab" userId="S::s2117324@glos.ac.uk::bab9806c-efc5-4e65-9b68-3e033ff096a8" providerId="AD" clId="Web-{A7C47C95-CDD0-3B22-8EF2-C8DA3C033D22}" dt="2022-09-14T13:33:08.727" v="1" actId="20577"/>
        <pc:sldMkLst>
          <pc:docMk/>
          <pc:sldMk cId="3692309747" sldId="475"/>
        </pc:sldMkLst>
        <pc:spChg chg="mod">
          <ac:chgData name="LOUKIL, Zainab" userId="S::s2117324@glos.ac.uk::bab9806c-efc5-4e65-9b68-3e033ff096a8" providerId="AD" clId="Web-{A7C47C95-CDD0-3B22-8EF2-C8DA3C033D22}" dt="2022-09-14T13:33:08.727" v="1" actId="20577"/>
          <ac:spMkLst>
            <pc:docMk/>
            <pc:sldMk cId="3692309747" sldId="475"/>
            <ac:spMk id="3" creationId="{815FD1D7-3F43-4DDD-8700-D8DB5058626C}"/>
          </ac:spMkLst>
        </pc:spChg>
      </pc:sldChg>
      <pc:sldChg chg="new del">
        <pc:chgData name="LOUKIL, Zainab" userId="S::s2117324@glos.ac.uk::bab9806c-efc5-4e65-9b68-3e033ff096a8" providerId="AD" clId="Web-{A7C47C95-CDD0-3B22-8EF2-C8DA3C033D22}" dt="2022-09-14T13:33:58.606" v="3"/>
        <pc:sldMkLst>
          <pc:docMk/>
          <pc:sldMk cId="1315766192" sldId="488"/>
        </pc:sldMkLst>
      </pc:sldChg>
      <pc:sldChg chg="modSp new">
        <pc:chgData name="LOUKIL, Zainab" userId="S::s2117324@glos.ac.uk::bab9806c-efc5-4e65-9b68-3e033ff096a8" providerId="AD" clId="Web-{A7C47C95-CDD0-3B22-8EF2-C8DA3C033D22}" dt="2022-09-14T13:34:15.686" v="9" actId="20577"/>
        <pc:sldMkLst>
          <pc:docMk/>
          <pc:sldMk cId="3065211788" sldId="488"/>
        </pc:sldMkLst>
        <pc:spChg chg="mod">
          <ac:chgData name="LOUKIL, Zainab" userId="S::s2117324@glos.ac.uk::bab9806c-efc5-4e65-9b68-3e033ff096a8" providerId="AD" clId="Web-{A7C47C95-CDD0-3B22-8EF2-C8DA3C033D22}" dt="2022-09-14T13:34:15.686" v="9" actId="20577"/>
          <ac:spMkLst>
            <pc:docMk/>
            <pc:sldMk cId="3065211788" sldId="488"/>
            <ac:spMk id="2" creationId="{ADE94899-9F0F-FBC5-B2FD-82D7C80EC47A}"/>
          </ac:spMkLst>
        </pc:spChg>
      </pc:sldChg>
    </pc:docChg>
  </pc:docChgLst>
  <pc:docChgLst>
    <pc:chgData name="LOUKIL, Zainab" userId="bab9806c-efc5-4e65-9b68-3e033ff096a8" providerId="ADAL" clId="{FEB6F06A-4D50-9448-ADE8-128A8B52B6E5}"/>
    <pc:docChg chg="modSld">
      <pc:chgData name="LOUKIL, Zainab" userId="bab9806c-efc5-4e65-9b68-3e033ff096a8" providerId="ADAL" clId="{FEB6F06A-4D50-9448-ADE8-128A8B52B6E5}" dt="2022-09-22T09:45:59.562" v="10" actId="20577"/>
      <pc:docMkLst>
        <pc:docMk/>
      </pc:docMkLst>
      <pc:sldChg chg="modSp mod">
        <pc:chgData name="LOUKIL, Zainab" userId="bab9806c-efc5-4e65-9b68-3e033ff096a8" providerId="ADAL" clId="{FEB6F06A-4D50-9448-ADE8-128A8B52B6E5}" dt="2022-09-22T09:45:59.562" v="10" actId="20577"/>
        <pc:sldMkLst>
          <pc:docMk/>
          <pc:sldMk cId="1698472972" sldId="456"/>
        </pc:sldMkLst>
        <pc:spChg chg="mod">
          <ac:chgData name="LOUKIL, Zainab" userId="bab9806c-efc5-4e65-9b68-3e033ff096a8" providerId="ADAL" clId="{FEB6F06A-4D50-9448-ADE8-128A8B52B6E5}" dt="2022-09-22T09:45:59.562" v="10" actId="20577"/>
          <ac:spMkLst>
            <pc:docMk/>
            <pc:sldMk cId="1698472972" sldId="456"/>
            <ac:spMk id="2" creationId="{47470EF6-90CE-4E6F-90B3-F04FF0A53CA3}"/>
          </ac:spMkLst>
        </pc:spChg>
      </pc:sldChg>
    </pc:docChg>
  </pc:docChgLst>
  <pc:docChgLst>
    <pc:chgData name="LOUKIL, Zainab" userId="bab9806c-efc5-4e65-9b68-3e033ff096a8" providerId="ADAL" clId="{B269391D-C12E-4F36-85FC-2D62D404A900}"/>
    <pc:docChg chg="modSld">
      <pc:chgData name="LOUKIL, Zainab" userId="bab9806c-efc5-4e65-9b68-3e033ff096a8" providerId="ADAL" clId="{B269391D-C12E-4F36-85FC-2D62D404A900}" dt="2022-09-12T11:36:39.232" v="1" actId="1076"/>
      <pc:docMkLst>
        <pc:docMk/>
      </pc:docMkLst>
      <pc:sldChg chg="modSp">
        <pc:chgData name="LOUKIL, Zainab" userId="bab9806c-efc5-4e65-9b68-3e033ff096a8" providerId="ADAL" clId="{B269391D-C12E-4F36-85FC-2D62D404A900}" dt="2022-09-12T11:36:39.232" v="1" actId="1076"/>
        <pc:sldMkLst>
          <pc:docMk/>
          <pc:sldMk cId="1425734539" sldId="484"/>
        </pc:sldMkLst>
        <pc:picChg chg="mod">
          <ac:chgData name="LOUKIL, Zainab" userId="bab9806c-efc5-4e65-9b68-3e033ff096a8" providerId="ADAL" clId="{B269391D-C12E-4F36-85FC-2D62D404A900}" dt="2022-09-12T11:36:39.232" v="1" actId="1076"/>
          <ac:picMkLst>
            <pc:docMk/>
            <pc:sldMk cId="1425734539" sldId="484"/>
            <ac:picMk id="5122" creationId="{1CF7E7C6-73D6-469F-A7F9-13299EA6570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2FA00-914B-D048-9851-104E7310B307}"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2700E-F836-F843-9466-8C65D46A26AD}" type="slidenum">
              <a:rPr lang="en-US" smtClean="0"/>
              <a:t>‹#›</a:t>
            </a:fld>
            <a:endParaRPr lang="en-US"/>
          </a:p>
        </p:txBody>
      </p:sp>
    </p:spTree>
    <p:extLst>
      <p:ext uri="{BB962C8B-B14F-4D97-AF65-F5344CB8AC3E}">
        <p14:creationId xmlns:p14="http://schemas.microsoft.com/office/powerpoint/2010/main" val="112908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000099"/>
                </a:solidFill>
              </a:rPr>
              <a:t>Instructions control “what” operations</a:t>
            </a:r>
            <a:r>
              <a:rPr lang="en-US" altLang="en-US" dirty="0"/>
              <a:t> take place (e.g. data transfer, processing).</a:t>
            </a:r>
          </a:p>
          <a:p>
            <a:r>
              <a:rPr lang="en-US" altLang="en-US" dirty="0">
                <a:solidFill>
                  <a:srgbClr val="000099"/>
                </a:solidFill>
              </a:rPr>
              <a:t>Control unit generates timing signals which determines “when” a particular operation</a:t>
            </a:r>
            <a:r>
              <a:rPr lang="en-US" altLang="en-US" dirty="0"/>
              <a:t> takes place. </a:t>
            </a:r>
          </a:p>
          <a:p>
            <a:endParaRPr lang="en-US" altLang="en-US" dirty="0">
              <a:solidFill>
                <a:srgbClr val="000099"/>
              </a:solidFill>
            </a:endParaRPr>
          </a:p>
          <a:p>
            <a:r>
              <a:rPr lang="en-US" altLang="en-US" dirty="0">
                <a:solidFill>
                  <a:srgbClr val="000099"/>
                </a:solidFill>
              </a:rPr>
              <a:t>Primary storage of the computer consists of RAM units.</a:t>
            </a:r>
          </a:p>
          <a:p>
            <a:pPr lvl="1"/>
            <a:r>
              <a:rPr lang="en-US" altLang="en-US" sz="1800" dirty="0"/>
              <a:t>Fastest, smallest unit is Cache.</a:t>
            </a:r>
          </a:p>
          <a:p>
            <a:pPr lvl="1"/>
            <a:r>
              <a:rPr lang="en-US" altLang="en-US" sz="1800" dirty="0"/>
              <a:t>Slowest, largest unit is Main Memory.</a:t>
            </a:r>
          </a:p>
          <a:p>
            <a:r>
              <a:rPr lang="en-US" altLang="en-US" dirty="0">
                <a:solidFill>
                  <a:srgbClr val="000099"/>
                </a:solidFill>
              </a:rPr>
              <a:t>Primary storage is insufficient to store large amounts of data and programs.</a:t>
            </a:r>
            <a:endParaRPr lang="en-US" altLang="en-US" dirty="0"/>
          </a:p>
          <a:p>
            <a:pPr lvl="1"/>
            <a:r>
              <a:rPr lang="en-US" altLang="en-US" sz="1800" dirty="0"/>
              <a:t>Primary storage can be added, but it is expensive.</a:t>
            </a:r>
            <a:endParaRPr lang="en-US" altLang="en-US" dirty="0"/>
          </a:p>
          <a:p>
            <a:r>
              <a:rPr lang="en-US" altLang="en-US" dirty="0">
                <a:solidFill>
                  <a:srgbClr val="000099"/>
                </a:solidFill>
              </a:rPr>
              <a:t>Store large amounts of data on secondary storage devices:</a:t>
            </a:r>
            <a:endParaRPr lang="en-US" altLang="en-US" dirty="0"/>
          </a:p>
          <a:p>
            <a:pPr lvl="1"/>
            <a:r>
              <a:rPr lang="en-US" altLang="en-US" sz="1800" dirty="0"/>
              <a:t>Magnetic disks and tapes, </a:t>
            </a:r>
          </a:p>
          <a:p>
            <a:pPr lvl="1"/>
            <a:r>
              <a:rPr lang="en-US" altLang="en-US" sz="1800" dirty="0"/>
              <a:t>Optical disks (CD-ROMS).</a:t>
            </a:r>
          </a:p>
          <a:p>
            <a:pPr lvl="1"/>
            <a:r>
              <a:rPr lang="en-US" altLang="en-US" sz="1800" dirty="0"/>
              <a:t>Access to the data stored in secondary storage in slower, but take advantage of the fact that some information may be accessed infrequently.</a:t>
            </a:r>
          </a:p>
          <a:p>
            <a:r>
              <a:rPr lang="en-US" altLang="en-US" dirty="0"/>
              <a:t>Cost of a memory unit depends on its access time, </a:t>
            </a:r>
            <a:r>
              <a:rPr lang="en-US" altLang="en-US" dirty="0">
                <a:solidFill>
                  <a:srgbClr val="CC3300"/>
                </a:solidFill>
              </a:rPr>
              <a:t>lesser access time implies higher cost.</a:t>
            </a:r>
          </a:p>
          <a:p>
            <a:endParaRPr lang="en-GB" dirty="0"/>
          </a:p>
        </p:txBody>
      </p:sp>
      <p:sp>
        <p:nvSpPr>
          <p:cNvPr id="4" name="Slide Number Placeholder 3"/>
          <p:cNvSpPr>
            <a:spLocks noGrp="1"/>
          </p:cNvSpPr>
          <p:nvPr>
            <p:ph type="sldNum" sz="quarter" idx="10"/>
          </p:nvPr>
        </p:nvSpPr>
        <p:spPr/>
        <p:txBody>
          <a:bodyPr/>
          <a:lstStyle/>
          <a:p>
            <a:fld id="{6936044C-6FA3-47B4-AFE3-0CF11C251286}" type="slidenum">
              <a:rPr lang="en-US" smtClean="0"/>
              <a:t>15</a:t>
            </a:fld>
            <a:endParaRPr lang="en-US"/>
          </a:p>
        </p:txBody>
      </p:sp>
    </p:spTree>
    <p:extLst>
      <p:ext uri="{BB962C8B-B14F-4D97-AF65-F5344CB8AC3E}">
        <p14:creationId xmlns:p14="http://schemas.microsoft.com/office/powerpoint/2010/main" val="1491374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1DC3198C-48B7-494A-9622-BEE44578E50F}"/>
              </a:ext>
            </a:extLst>
          </p:cNvPr>
          <p:cNvSpPr>
            <a:spLocks noGrp="1" noChangeArrowheads="1"/>
          </p:cNvSpPr>
          <p:nvPr>
            <p:ph type="sldNum" sz="quarter" idx="5"/>
          </p:nvPr>
        </p:nvSpPr>
        <p:spPr>
          <a:noFill/>
        </p:spPr>
        <p:txBody>
          <a:bodyP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F1FDF2D-4842-794E-8130-C6454A457B60}" type="slidenum">
              <a:rPr lang="en-US" altLang="en-US" sz="1200">
                <a:latin typeface="Times New Roman" panose="02020603050405020304" pitchFamily="18" charset="0"/>
              </a:rPr>
              <a:pPr>
                <a:spcBef>
                  <a:spcPct val="0"/>
                </a:spcBef>
                <a:buClrTx/>
                <a:buSzTx/>
                <a:buFontTx/>
                <a:buNone/>
              </a:pPr>
              <a:t>34</a:t>
            </a:fld>
            <a:endParaRPr lang="en-US" altLang="en-US" sz="1200">
              <a:latin typeface="Times New Roman" panose="02020603050405020304" pitchFamily="18" charset="0"/>
            </a:endParaRPr>
          </a:p>
        </p:txBody>
      </p:sp>
      <p:sp>
        <p:nvSpPr>
          <p:cNvPr id="21507" name="Text Box 2">
            <a:extLst>
              <a:ext uri="{FF2B5EF4-FFF2-40B4-BE49-F238E27FC236}">
                <a16:creationId xmlns:a16="http://schemas.microsoft.com/office/drawing/2014/main" id="{6C6A63E0-8388-EC47-8A84-C3434FF180D4}"/>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a:p>
        </p:txBody>
      </p:sp>
      <p:sp>
        <p:nvSpPr>
          <p:cNvPr id="21508" name="Rectangle 3">
            <a:extLst>
              <a:ext uri="{FF2B5EF4-FFF2-40B4-BE49-F238E27FC236}">
                <a16:creationId xmlns:a16="http://schemas.microsoft.com/office/drawing/2014/main" id="{3F3E291B-F21B-4949-9E9F-C5C03A1D02E9}"/>
              </a:ext>
            </a:extLst>
          </p:cNvPr>
          <p:cNvSpPr txBox="1">
            <a:spLocks noGrp="1" noChangeArrowheads="1"/>
          </p:cNvSpPr>
          <p:nvPr>
            <p:ph type="body"/>
          </p:nvPr>
        </p:nvSpPr>
        <p:spPr>
          <a:xfrm>
            <a:off x="914400" y="4343400"/>
            <a:ext cx="5027613"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0781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6E0BC56F-CFED-7444-8B4B-FC0536F1530D}"/>
              </a:ext>
            </a:extLst>
          </p:cNvPr>
          <p:cNvSpPr>
            <a:spLocks noGrp="1" noChangeArrowheads="1"/>
          </p:cNvSpPr>
          <p:nvPr>
            <p:ph type="sldNum" sz="quarter" idx="5"/>
          </p:nvPr>
        </p:nvSpPr>
        <p:spPr>
          <a:noFill/>
        </p:spPr>
        <p:txBody>
          <a:bodyP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DE1EA7C2-89D4-8A49-ACBB-0FB59208C196}" type="slidenum">
              <a:rPr lang="en-US" altLang="en-US" sz="1200">
                <a:latin typeface="Times New Roman" panose="02020603050405020304" pitchFamily="18" charset="0"/>
              </a:rPr>
              <a:pPr>
                <a:spcBef>
                  <a:spcPct val="0"/>
                </a:spcBef>
                <a:buClrTx/>
                <a:buSzTx/>
                <a:buFontTx/>
                <a:buNone/>
              </a:pPr>
              <a:t>35</a:t>
            </a:fld>
            <a:endParaRPr lang="en-US" altLang="en-US" sz="1200">
              <a:latin typeface="Times New Roman" panose="02020603050405020304" pitchFamily="18" charset="0"/>
            </a:endParaRPr>
          </a:p>
        </p:txBody>
      </p:sp>
      <p:sp>
        <p:nvSpPr>
          <p:cNvPr id="23555" name="Text Box 2">
            <a:extLst>
              <a:ext uri="{FF2B5EF4-FFF2-40B4-BE49-F238E27FC236}">
                <a16:creationId xmlns:a16="http://schemas.microsoft.com/office/drawing/2014/main" id="{4A38676C-57CE-AD4D-BC7F-A4338C0AA1D9}"/>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a:p>
        </p:txBody>
      </p:sp>
      <p:sp>
        <p:nvSpPr>
          <p:cNvPr id="23556" name="Rectangle 3">
            <a:extLst>
              <a:ext uri="{FF2B5EF4-FFF2-40B4-BE49-F238E27FC236}">
                <a16:creationId xmlns:a16="http://schemas.microsoft.com/office/drawing/2014/main" id="{FEF6A5B2-0698-1E47-9CF9-0F7C06B3DBBF}"/>
              </a:ext>
            </a:extLst>
          </p:cNvPr>
          <p:cNvSpPr txBox="1">
            <a:spLocks noGrp="1" noChangeArrowheads="1"/>
          </p:cNvSpPr>
          <p:nvPr>
            <p:ph type="body"/>
          </p:nvPr>
        </p:nvSpPr>
        <p:spPr>
          <a:xfrm>
            <a:off x="914400" y="4343400"/>
            <a:ext cx="5027613"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17809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000099"/>
                </a:solidFill>
              </a:rPr>
              <a:t>Memory unit stores instructions and data.</a:t>
            </a:r>
            <a:endParaRPr lang="en-US" altLang="en-US" dirty="0"/>
          </a:p>
          <a:p>
            <a:pPr lvl="1"/>
            <a:r>
              <a:rPr lang="en-US" altLang="en-US" sz="1800" dirty="0"/>
              <a:t>Data is represented as a series of bits.</a:t>
            </a:r>
          </a:p>
          <a:p>
            <a:pPr lvl="1"/>
            <a:r>
              <a:rPr lang="en-US" altLang="en-US" sz="1800" dirty="0"/>
              <a:t>To store data, memory unit thus stores bits.</a:t>
            </a:r>
            <a:r>
              <a:rPr lang="en-US" altLang="en-US" dirty="0"/>
              <a:t> </a:t>
            </a:r>
          </a:p>
          <a:p>
            <a:r>
              <a:rPr lang="en-US" altLang="en-US" dirty="0"/>
              <a:t>Processor reads instructions and reads/writes data from/to the memory during the execution of a program. </a:t>
            </a:r>
          </a:p>
          <a:p>
            <a:pPr lvl="1"/>
            <a:r>
              <a:rPr lang="en-US" altLang="en-US" sz="1800" dirty="0"/>
              <a:t>In theory, </a:t>
            </a:r>
            <a:r>
              <a:rPr lang="en-US" altLang="en-US" sz="1800" dirty="0">
                <a:solidFill>
                  <a:srgbClr val="000099"/>
                </a:solidFill>
              </a:rPr>
              <a:t>instructions and data could be fetched one bit at a time.</a:t>
            </a:r>
          </a:p>
          <a:p>
            <a:pPr lvl="1"/>
            <a:r>
              <a:rPr lang="en-US" altLang="en-US" sz="1800" dirty="0"/>
              <a:t>In practice, </a:t>
            </a:r>
            <a:r>
              <a:rPr lang="en-US" altLang="en-US" sz="1800" dirty="0">
                <a:solidFill>
                  <a:srgbClr val="000099"/>
                </a:solidFill>
              </a:rPr>
              <a:t>a group of bits is fetched at a time</a:t>
            </a:r>
            <a:r>
              <a:rPr lang="en-US" altLang="en-US" sz="1800" dirty="0"/>
              <a:t>.</a:t>
            </a:r>
          </a:p>
          <a:p>
            <a:pPr lvl="1"/>
            <a:r>
              <a:rPr lang="en-US" altLang="en-US" sz="1800" dirty="0">
                <a:solidFill>
                  <a:srgbClr val="000099"/>
                </a:solidFill>
              </a:rPr>
              <a:t>Group of bits stored or retrieved at a time is termed as “word”</a:t>
            </a:r>
          </a:p>
          <a:p>
            <a:pPr lvl="1"/>
            <a:r>
              <a:rPr lang="en-US" altLang="en-US" sz="1800" dirty="0">
                <a:solidFill>
                  <a:srgbClr val="000099"/>
                </a:solidFill>
              </a:rPr>
              <a:t>Number of bits in a word is termed as the “word length” of a computer.</a:t>
            </a:r>
            <a:r>
              <a:rPr lang="en-US" altLang="en-US" sz="1800" dirty="0"/>
              <a:t> </a:t>
            </a:r>
          </a:p>
          <a:p>
            <a:r>
              <a:rPr lang="en-US" altLang="en-US" dirty="0"/>
              <a:t>In order to read/write to and from memory, a processor should know where to look:</a:t>
            </a:r>
          </a:p>
          <a:p>
            <a:pPr lvl="1"/>
            <a:r>
              <a:rPr lang="en-US" altLang="en-US" sz="1800" dirty="0">
                <a:solidFill>
                  <a:srgbClr val="000099"/>
                </a:solidFill>
              </a:rPr>
              <a:t>“Address” is associated with each word location</a:t>
            </a:r>
            <a:r>
              <a:rPr lang="en-US" altLang="en-US" sz="1800" dirty="0"/>
              <a:t>.</a:t>
            </a:r>
            <a:endParaRPr lang="en-US" altLang="en-US" dirty="0"/>
          </a:p>
          <a:p>
            <a:endParaRPr lang="en-GB" dirty="0"/>
          </a:p>
        </p:txBody>
      </p:sp>
      <p:sp>
        <p:nvSpPr>
          <p:cNvPr id="4" name="Slide Number Placeholder 3"/>
          <p:cNvSpPr>
            <a:spLocks noGrp="1"/>
          </p:cNvSpPr>
          <p:nvPr>
            <p:ph type="sldNum" sz="quarter" idx="10"/>
          </p:nvPr>
        </p:nvSpPr>
        <p:spPr/>
        <p:txBody>
          <a:bodyPr/>
          <a:lstStyle/>
          <a:p>
            <a:fld id="{6936044C-6FA3-47B4-AFE3-0CF11C251286}" type="slidenum">
              <a:rPr lang="en-US" smtClean="0"/>
              <a:t>16</a:t>
            </a:fld>
            <a:endParaRPr lang="en-US"/>
          </a:p>
        </p:txBody>
      </p:sp>
    </p:spTree>
    <p:extLst>
      <p:ext uri="{BB962C8B-B14F-4D97-AF65-F5344CB8AC3E}">
        <p14:creationId xmlns:p14="http://schemas.microsoft.com/office/powerpoint/2010/main" val="1768830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8883A8-740B-4157-991E-87322AA11F84}" type="slidenum">
              <a:rPr lang="en-US" altLang="en-US"/>
              <a:pPr/>
              <a:t>17</a:t>
            </a:fld>
            <a:endParaRPr lang="en-US" altLang="en-US"/>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r>
              <a:rPr lang="en-US" altLang="en-US" dirty="0"/>
              <a:t>Since the instructions and data need to be </a:t>
            </a:r>
            <a:r>
              <a:rPr lang="en-US" altLang="en-US" dirty="0" err="1"/>
              <a:t>feteched</a:t>
            </a:r>
            <a:r>
              <a:rPr lang="en-US" altLang="en-US" dirty="0"/>
              <a:t> from the memory in order to perform a task, the time it takes to access and fetch this information will be one factor influencing how fast a given task will complete. In order to increase the speed of performing a task, one way is to reduce the amount of time it takes to fetch the data and the instructions. This time is called as “access time”. </a:t>
            </a:r>
          </a:p>
          <a:p>
            <a:r>
              <a:rPr lang="en-US" altLang="en-US" dirty="0"/>
              <a:t>Suppose if we want to fetch the data at memory location with the address 10. In case of sequential access, we have to access locations 1-9, and then access location 10. Clearly, in case of sequential access the access times increase as memory locations with higher access times are accessed. We need some kind of memory which provides fixed and short access time irrespective of the memory location being accessed. That is, it provides random access. </a:t>
            </a:r>
          </a:p>
          <a:p>
            <a:r>
              <a:rPr lang="en-US" altLang="en-US" dirty="0"/>
              <a:t>Why is the access time faster for the Cache than it is for primary storage? I haven’t yet discussed how the various units communicate with each other. In a few minutes I will discuss that, and it will become clear.</a:t>
            </a:r>
          </a:p>
        </p:txBody>
      </p:sp>
    </p:spTree>
    <p:extLst>
      <p:ext uri="{BB962C8B-B14F-4D97-AF65-F5344CB8AC3E}">
        <p14:creationId xmlns:p14="http://schemas.microsoft.com/office/powerpoint/2010/main" val="41740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b="1" dirty="0">
                <a:solidFill>
                  <a:srgbClr val="000099"/>
                </a:solidFill>
              </a:rPr>
              <a:t>A sequence of instructions to perform a task is called a program, which is stored in the memory.</a:t>
            </a:r>
          </a:p>
          <a:p>
            <a:r>
              <a:rPr lang="en-US" altLang="en-US" sz="1200" dirty="0"/>
              <a:t>Processor fetches instructions that make up a program from the memory.</a:t>
            </a:r>
          </a:p>
          <a:p>
            <a:endParaRPr lang="en-GB" dirty="0"/>
          </a:p>
        </p:txBody>
      </p:sp>
      <p:sp>
        <p:nvSpPr>
          <p:cNvPr id="4" name="Slide Number Placeholder 3"/>
          <p:cNvSpPr>
            <a:spLocks noGrp="1"/>
          </p:cNvSpPr>
          <p:nvPr>
            <p:ph type="sldNum" sz="quarter" idx="10"/>
          </p:nvPr>
        </p:nvSpPr>
        <p:spPr/>
        <p:txBody>
          <a:bodyPr/>
          <a:lstStyle/>
          <a:p>
            <a:fld id="{6936044C-6FA3-47B4-AFE3-0CF11C251286}" type="slidenum">
              <a:rPr lang="en-US" smtClean="0"/>
              <a:t>18</a:t>
            </a:fld>
            <a:endParaRPr lang="en-US"/>
          </a:p>
        </p:txBody>
      </p:sp>
    </p:spTree>
    <p:extLst>
      <p:ext uri="{BB962C8B-B14F-4D97-AF65-F5344CB8AC3E}">
        <p14:creationId xmlns:p14="http://schemas.microsoft.com/office/powerpoint/2010/main" val="148089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Explain with </a:t>
            </a:r>
            <a:r>
              <a:rPr lang="en-GB"/>
              <a:t>algebraic</a:t>
            </a:r>
            <a:r>
              <a:rPr lang="en-GB" baseline="0"/>
              <a:t> example </a:t>
            </a:r>
            <a:endParaRPr lang="en-GB" dirty="0"/>
          </a:p>
        </p:txBody>
      </p:sp>
      <p:sp>
        <p:nvSpPr>
          <p:cNvPr id="4" name="Slide Number Placeholder 3"/>
          <p:cNvSpPr>
            <a:spLocks noGrp="1"/>
          </p:cNvSpPr>
          <p:nvPr>
            <p:ph type="sldNum" sz="quarter" idx="10"/>
          </p:nvPr>
        </p:nvSpPr>
        <p:spPr/>
        <p:txBody>
          <a:bodyPr/>
          <a:lstStyle/>
          <a:p>
            <a:fld id="{AF06182B-409E-431E-80D0-EB0249815FD2}" type="slidenum">
              <a:rPr lang="en-GB" smtClean="0"/>
              <a:t>23</a:t>
            </a:fld>
            <a:endParaRPr lang="en-GB"/>
          </a:p>
        </p:txBody>
      </p:sp>
    </p:spTree>
    <p:extLst>
      <p:ext uri="{BB962C8B-B14F-4D97-AF65-F5344CB8AC3E}">
        <p14:creationId xmlns:p14="http://schemas.microsoft.com/office/powerpoint/2010/main" val="2865114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BDCBD4D9-EF02-5E48-A221-D24747F9C344}"/>
              </a:ext>
            </a:extLst>
          </p:cNvPr>
          <p:cNvSpPr>
            <a:spLocks noGrp="1" noChangeArrowheads="1"/>
          </p:cNvSpPr>
          <p:nvPr>
            <p:ph type="sldNum" sz="quarter" idx="5"/>
          </p:nvPr>
        </p:nvSpPr>
        <p:spPr>
          <a:noFill/>
        </p:spPr>
        <p:txBody>
          <a:bodyP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EEC3CD64-B13F-C74A-962B-E684CA6348C1}" type="slidenum">
              <a:rPr lang="en-US" altLang="en-US" sz="1200">
                <a:latin typeface="Times New Roman" panose="02020603050405020304" pitchFamily="18" charset="0"/>
              </a:rPr>
              <a:pPr>
                <a:spcBef>
                  <a:spcPct val="0"/>
                </a:spcBef>
                <a:buClrTx/>
                <a:buSzTx/>
                <a:buFontTx/>
                <a:buNone/>
              </a:pPr>
              <a:t>26</a:t>
            </a:fld>
            <a:endParaRPr lang="en-US" altLang="en-US" sz="1200">
              <a:latin typeface="Times New Roman" panose="02020603050405020304" pitchFamily="18" charset="0"/>
            </a:endParaRPr>
          </a:p>
        </p:txBody>
      </p:sp>
      <p:sp>
        <p:nvSpPr>
          <p:cNvPr id="10243" name="Text Box 2">
            <a:extLst>
              <a:ext uri="{FF2B5EF4-FFF2-40B4-BE49-F238E27FC236}">
                <a16:creationId xmlns:a16="http://schemas.microsoft.com/office/drawing/2014/main" id="{94ADF142-11FB-A749-8088-D67532D334C2}"/>
              </a:ext>
            </a:extLst>
          </p:cNvPr>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a:p>
        </p:txBody>
      </p:sp>
      <p:sp>
        <p:nvSpPr>
          <p:cNvPr id="10244" name="Rectangle 3">
            <a:extLst>
              <a:ext uri="{FF2B5EF4-FFF2-40B4-BE49-F238E27FC236}">
                <a16:creationId xmlns:a16="http://schemas.microsoft.com/office/drawing/2014/main" id="{33B2F8D1-50DE-774C-B62B-AAD96281BE77}"/>
              </a:ext>
            </a:extLst>
          </p:cNvPr>
          <p:cNvSpPr txBox="1">
            <a:spLocks noGrp="1" noChangeArrowheads="1"/>
          </p:cNvSpPr>
          <p:nvPr>
            <p:ph type="body"/>
          </p:nvPr>
        </p:nvSpPr>
        <p:spPr>
          <a:xfrm>
            <a:off x="914400" y="4343400"/>
            <a:ext cx="5027613"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87141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216C6392-E524-8A46-B3F9-B087695A67F2}"/>
              </a:ext>
            </a:extLst>
          </p:cNvPr>
          <p:cNvSpPr>
            <a:spLocks noGrp="1" noChangeArrowheads="1"/>
          </p:cNvSpPr>
          <p:nvPr>
            <p:ph type="sldNum" sz="quarter" idx="5"/>
          </p:nvPr>
        </p:nvSpPr>
        <p:spPr>
          <a:noFill/>
        </p:spPr>
        <p:txBody>
          <a:bodyP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CE632A8C-F050-6044-B2AC-1EE02866BAEE}" type="slidenum">
              <a:rPr lang="en-US" altLang="en-US" sz="1200">
                <a:latin typeface="Times New Roman" panose="02020603050405020304" pitchFamily="18" charset="0"/>
              </a:rPr>
              <a:pPr>
                <a:spcBef>
                  <a:spcPct val="0"/>
                </a:spcBef>
                <a:buClrTx/>
                <a:buSzTx/>
                <a:buFontTx/>
                <a:buNone/>
              </a:pPr>
              <a:t>29</a:t>
            </a:fld>
            <a:endParaRPr lang="en-US" altLang="en-US" sz="1200">
              <a:latin typeface="Times New Roman" panose="02020603050405020304" pitchFamily="18" charset="0"/>
            </a:endParaRPr>
          </a:p>
        </p:txBody>
      </p:sp>
      <p:sp>
        <p:nvSpPr>
          <p:cNvPr id="14339" name="Rectangle 2">
            <a:extLst>
              <a:ext uri="{FF2B5EF4-FFF2-40B4-BE49-F238E27FC236}">
                <a16:creationId xmlns:a16="http://schemas.microsoft.com/office/drawing/2014/main" id="{4D391C86-F96C-8C46-888A-662E279828ED}"/>
              </a:ext>
            </a:extLst>
          </p:cNvPr>
          <p:cNvSpPr>
            <a:spLocks noGrp="1" noRot="1" noChangeAspect="1" noChangeArrowheads="1" noTextEdit="1"/>
          </p:cNvSpPr>
          <p:nvPr>
            <p:ph type="sldImg"/>
          </p:nvPr>
        </p:nvSpPr>
        <p:spPr>
          <a:solidFill>
            <a:srgbClr val="FFFFFF"/>
          </a:solidFill>
          <a:ln/>
        </p:spPr>
      </p:sp>
      <p:sp>
        <p:nvSpPr>
          <p:cNvPr id="14340" name="Rectangle 3">
            <a:extLst>
              <a:ext uri="{FF2B5EF4-FFF2-40B4-BE49-F238E27FC236}">
                <a16:creationId xmlns:a16="http://schemas.microsoft.com/office/drawing/2014/main" id="{CB57AC9C-2B57-D043-B150-239E965EBD84}"/>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r>
              <a:rPr lang="en-US" altLang="en-US"/>
              <a:t>Dividing by 0 crashes the program.</a:t>
            </a:r>
          </a:p>
        </p:txBody>
      </p:sp>
    </p:spTree>
    <p:extLst>
      <p:ext uri="{BB962C8B-B14F-4D97-AF65-F5344CB8AC3E}">
        <p14:creationId xmlns:p14="http://schemas.microsoft.com/office/powerpoint/2010/main" val="400365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29ED6BD-6DC6-544D-8FBF-1B8BBA354F22}"/>
              </a:ext>
            </a:extLst>
          </p:cNvPr>
          <p:cNvSpPr>
            <a:spLocks noGrp="1" noChangeArrowheads="1"/>
          </p:cNvSpPr>
          <p:nvPr>
            <p:ph type="sldNum" sz="quarter" idx="5"/>
          </p:nvPr>
        </p:nvSpPr>
        <p:spPr>
          <a:noFill/>
        </p:spPr>
        <p:txBody>
          <a:bodyP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2EAE79CF-A513-634F-89E0-0D0186BE6C8D}" type="slidenum">
              <a:rPr lang="en-US" altLang="en-US" sz="1200">
                <a:latin typeface="Times New Roman" panose="02020603050405020304" pitchFamily="18" charset="0"/>
              </a:rPr>
              <a:pPr>
                <a:spcBef>
                  <a:spcPct val="0"/>
                </a:spcBef>
                <a:buClrTx/>
                <a:buSzTx/>
                <a:buFontTx/>
                <a:buNone/>
              </a:pPr>
              <a:t>30</a:t>
            </a:fld>
            <a:endParaRPr lang="en-US" altLang="en-US" sz="1200">
              <a:latin typeface="Times New Roman" panose="02020603050405020304" pitchFamily="18" charset="0"/>
            </a:endParaRPr>
          </a:p>
        </p:txBody>
      </p:sp>
      <p:sp>
        <p:nvSpPr>
          <p:cNvPr id="16387" name="Rectangle 2">
            <a:extLst>
              <a:ext uri="{FF2B5EF4-FFF2-40B4-BE49-F238E27FC236}">
                <a16:creationId xmlns:a16="http://schemas.microsoft.com/office/drawing/2014/main" id="{8AD3EDFB-C9E7-274E-AB4B-C6B4276CDD17}"/>
              </a:ext>
            </a:extLst>
          </p:cNvPr>
          <p:cNvSpPr>
            <a:spLocks noGrp="1" noRot="1" noChangeAspect="1" noChangeArrowheads="1" noTextEdit="1"/>
          </p:cNvSpPr>
          <p:nvPr>
            <p:ph type="sldImg"/>
          </p:nvPr>
        </p:nvSpPr>
        <p:spPr>
          <a:solidFill>
            <a:srgbClr val="FFFFFF"/>
          </a:solidFill>
          <a:ln/>
        </p:spPr>
      </p:sp>
      <p:sp>
        <p:nvSpPr>
          <p:cNvPr id="16388" name="Rectangle 3">
            <a:extLst>
              <a:ext uri="{FF2B5EF4-FFF2-40B4-BE49-F238E27FC236}">
                <a16:creationId xmlns:a16="http://schemas.microsoft.com/office/drawing/2014/main" id="{22736338-167E-F044-8FF4-C91024DA4304}"/>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266575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C187B9E-6EA6-BA4B-B8E0-DDCF693FF791}"/>
              </a:ext>
            </a:extLst>
          </p:cNvPr>
          <p:cNvSpPr>
            <a:spLocks noGrp="1" noChangeArrowheads="1"/>
          </p:cNvSpPr>
          <p:nvPr>
            <p:ph type="sldNum" sz="quarter" idx="5"/>
          </p:nvPr>
        </p:nvSpPr>
        <p:spPr>
          <a:noFill/>
        </p:spPr>
        <p:txBody>
          <a:bodyP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a:spcBef>
                <a:spcPct val="0"/>
              </a:spcBef>
              <a:buClrTx/>
              <a:buSzTx/>
              <a:buFontTx/>
              <a:buNone/>
            </a:pPr>
            <a:fld id="{ED1DF7B1-44D2-CA46-AD08-FD763F69255F}" type="slidenum">
              <a:rPr lang="en-US" altLang="en-US" sz="1200">
                <a:latin typeface="Times New Roman" panose="02020603050405020304" pitchFamily="18" charset="0"/>
              </a:rPr>
              <a:pPr>
                <a:spcBef>
                  <a:spcPct val="0"/>
                </a:spcBef>
                <a:buClrTx/>
                <a:buSzTx/>
                <a:buFontTx/>
                <a:buNone/>
              </a:pPr>
              <a:t>32</a:t>
            </a:fld>
            <a:endParaRPr lang="en-US" altLang="en-US" sz="1200">
              <a:latin typeface="Times New Roman" panose="02020603050405020304" pitchFamily="18" charset="0"/>
            </a:endParaRPr>
          </a:p>
        </p:txBody>
      </p:sp>
      <p:sp>
        <p:nvSpPr>
          <p:cNvPr id="18435" name="Rectangle 2">
            <a:extLst>
              <a:ext uri="{FF2B5EF4-FFF2-40B4-BE49-F238E27FC236}">
                <a16:creationId xmlns:a16="http://schemas.microsoft.com/office/drawing/2014/main" id="{250814D5-7F46-FC46-8583-B0D784007B98}"/>
              </a:ext>
            </a:extLst>
          </p:cNvPr>
          <p:cNvSpPr>
            <a:spLocks noGrp="1" noRot="1" noChangeAspect="1" noChangeArrowheads="1" noTextEdit="1"/>
          </p:cNvSpPr>
          <p:nvPr>
            <p:ph type="sldImg"/>
          </p:nvPr>
        </p:nvSpPr>
        <p:spPr>
          <a:solidFill>
            <a:srgbClr val="FFFFFF"/>
          </a:solidFill>
          <a:ln/>
        </p:spPr>
      </p:sp>
      <p:sp>
        <p:nvSpPr>
          <p:cNvPr id="18436" name="Rectangle 3">
            <a:extLst>
              <a:ext uri="{FF2B5EF4-FFF2-40B4-BE49-F238E27FC236}">
                <a16:creationId xmlns:a16="http://schemas.microsoft.com/office/drawing/2014/main" id="{ED05A1F0-352C-4E42-9B3E-4B0A87E54081}"/>
              </a:ext>
            </a:extLst>
          </p:cNvPr>
          <p:cNvSpPr>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81629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green 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blip>
          <a:stretch>
            <a:fillRect/>
          </a:stretch>
        </p:blipFill>
        <p:spPr>
          <a:xfrm>
            <a:off x="3060500" y="1168999"/>
            <a:ext cx="6065892" cy="4661159"/>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16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3865746080"/>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column - coral chevro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6"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0"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column - blue chevr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29990" y="1165136"/>
            <a:ext cx="6105467" cy="4687025"/>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51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 column - yellow chevr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alphaModFix amt="20000"/>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203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2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236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76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column yellow bulle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1999"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442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 column 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33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83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 column - blue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488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ral whit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 column - coral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DE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 column yellow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45936"/>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57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054"/>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334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s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86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s cor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5199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2980121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tx2"/>
                </a:solidFill>
              </a:defRPr>
            </a:lvl1pPr>
            <a:lvl2pPr marL="432000" indent="-288000">
              <a:lnSpc>
                <a:spcPct val="100000"/>
              </a:lnSpc>
              <a:buClrTx/>
              <a:buSzPct val="90000"/>
              <a:buFont typeface="Wingdings" panose="05000000000000000000" pitchFamily="2" charset="2"/>
              <a:buChar char="n"/>
              <a:defRPr lang="en-US" dirty="0" smtClean="0">
                <a:solidFill>
                  <a:schemeClr val="tx2"/>
                </a:solidFill>
              </a:defRPr>
            </a:lvl2pPr>
            <a:lvl3pPr marL="576000" indent="-216000">
              <a:lnSpc>
                <a:spcPct val="100000"/>
              </a:lnSpc>
              <a:buFont typeface="Wingdings" panose="05000000000000000000" pitchFamily="2" charset="2"/>
              <a:buChar char="§"/>
              <a:defRPr sz="2300">
                <a:solidFill>
                  <a:schemeClr val="tx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762162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21" name="Content Placeholder 2">
            <a:extLst>
              <a:ext uri="{FF2B5EF4-FFF2-40B4-BE49-F238E27FC236}">
                <a16:creationId xmlns:a16="http://schemas.microsoft.com/office/drawing/2014/main" id="{6F85DCEE-F5DF-40E7-8009-7017483BB2D3}"/>
              </a:ext>
            </a:extLst>
          </p:cNvPr>
          <p:cNvSpPr>
            <a:spLocks noGrp="1"/>
          </p:cNvSpPr>
          <p:nvPr>
            <p:ph sz="half" idx="14"/>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517200" y="1562400"/>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76"/>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209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17"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000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78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lue whi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0" y="1170972"/>
            <a:ext cx="6089747" cy="4674957"/>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a:extLst>
              <a:ext uri="{FF2B5EF4-FFF2-40B4-BE49-F238E27FC236}">
                <a16:creationId xmlns:a16="http://schemas.microsoft.com/office/drawing/2014/main" id="{6F85DCEE-F5DF-40E7-8009-7017483BB2D3}"/>
              </a:ext>
            </a:extLst>
          </p:cNvPr>
          <p:cNvSpPr>
            <a:spLocks noGrp="1"/>
          </p:cNvSpPr>
          <p:nvPr>
            <p:ph sz="half" idx="20"/>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6" name="Content Placeholder 2">
            <a:extLst>
              <a:ext uri="{FF2B5EF4-FFF2-40B4-BE49-F238E27FC236}">
                <a16:creationId xmlns:a16="http://schemas.microsoft.com/office/drawing/2014/main" id="{6F85DCEE-F5DF-40E7-8009-7017483BB2D3}"/>
              </a:ext>
            </a:extLst>
          </p:cNvPr>
          <p:cNvSpPr>
            <a:spLocks noGrp="1"/>
          </p:cNvSpPr>
          <p:nvPr>
            <p:ph sz="half" idx="21"/>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374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 column + images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1"/>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1189"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408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 column + images cor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604837"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403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3"/>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9072"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555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9695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895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C3EE2-A68C-478E-AF06-C5E4D2222533}" type="datetimeFigureOut">
              <a:rPr lang="en-US" smtClean="0"/>
              <a:pPr/>
              <a:t>10/16/22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2080C-E004-4143-AD4C-B17D0C1AA287}" type="slidenum">
              <a:rPr lang="en-US" smtClean="0"/>
              <a:pPr/>
              <a:t>‹#›</a:t>
            </a:fld>
            <a:endParaRPr lang="en-US"/>
          </a:p>
        </p:txBody>
      </p:sp>
      <p:grpSp>
        <p:nvGrpSpPr>
          <p:cNvPr id="8" name="Group 7">
            <a:extLst>
              <a:ext uri="{FF2B5EF4-FFF2-40B4-BE49-F238E27FC236}">
                <a16:creationId xmlns:a16="http://schemas.microsoft.com/office/drawing/2014/main" id="{20EED9B0-7E20-4C9E-9FAF-E008BF7AB359}"/>
              </a:ext>
            </a:extLst>
          </p:cNvPr>
          <p:cNvGrpSpPr/>
          <p:nvPr userDrawn="1"/>
        </p:nvGrpSpPr>
        <p:grpSpPr>
          <a:xfrm>
            <a:off x="1" y="-19049"/>
            <a:ext cx="695400" cy="6877050"/>
            <a:chOff x="1" y="-15875"/>
            <a:chExt cx="521550" cy="5730875"/>
          </a:xfrm>
        </p:grpSpPr>
        <p:pic>
          <p:nvPicPr>
            <p:cNvPr id="9" name="Picture 8">
              <a:extLst>
                <a:ext uri="{FF2B5EF4-FFF2-40B4-BE49-F238E27FC236}">
                  <a16:creationId xmlns:a16="http://schemas.microsoft.com/office/drawing/2014/main" id="{97F9DB8D-ABB3-4F35-B14A-5259918DEA3D}"/>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0D839721-BCB4-4BD9-9903-3A8C4E2A92C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230018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306909" cy="1143000"/>
          </a:xfrm>
        </p:spPr>
        <p:txBody>
          <a:bodyPr>
            <a:noAutofit/>
          </a:bodyPr>
          <a:lstStyle>
            <a:lvl1pPr algn="l">
              <a:defRPr sz="4800"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5989" r="80035"/>
          <a:stretch>
            <a:fillRect/>
          </a:stretch>
        </p:blipFill>
        <p:spPr bwMode="auto">
          <a:xfrm>
            <a:off x="1" y="-19049"/>
            <a:ext cx="6954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 y="2947367"/>
            <a:ext cx="695399" cy="94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10431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256917" cy="1143000"/>
          </a:xfrm>
        </p:spPr>
        <p:txBody>
          <a:bodyPr>
            <a:normAutofit/>
          </a:bodyPr>
          <a:lstStyle>
            <a:lvl1pPr>
              <a:defRPr sz="4800" baseline="0"/>
            </a:lvl1pPr>
          </a:lstStyle>
          <a:p>
            <a:r>
              <a:rPr lang="en-US"/>
              <a:t>Click to edit Master title style</a:t>
            </a:r>
            <a:endParaRPr lang="en-US" dirty="0"/>
          </a:p>
        </p:txBody>
      </p:sp>
      <p:sp>
        <p:nvSpPr>
          <p:cNvPr id="3" name="Content Placeholder 2"/>
          <p:cNvSpPr>
            <a:spLocks noGrp="1"/>
          </p:cNvSpPr>
          <p:nvPr>
            <p:ph sz="half" idx="1"/>
          </p:nvPr>
        </p:nvSpPr>
        <p:spPr>
          <a:xfrm>
            <a:off x="1199456" y="1600201"/>
            <a:ext cx="5088565"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76053" y="1600201"/>
            <a:ext cx="5006347"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C3EE2-A68C-478E-AF06-C5E4D2222533}" type="datetimeFigureOut">
              <a:rPr lang="en-US" smtClean="0"/>
              <a:pPr/>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2080C-E004-4143-AD4C-B17D0C1AA287}" type="slidenum">
              <a:rPr lang="en-US" smtClean="0"/>
              <a:pPr/>
              <a:t>‹#›</a:t>
            </a:fld>
            <a:endParaRPr lang="en-US"/>
          </a:p>
        </p:txBody>
      </p:sp>
      <p:grpSp>
        <p:nvGrpSpPr>
          <p:cNvPr id="12" name="Group 11">
            <a:extLst>
              <a:ext uri="{FF2B5EF4-FFF2-40B4-BE49-F238E27FC236}">
                <a16:creationId xmlns:a16="http://schemas.microsoft.com/office/drawing/2014/main" id="{B0875AC1-A6E4-4B38-B4F5-95BE43E06104}"/>
              </a:ext>
            </a:extLst>
          </p:cNvPr>
          <p:cNvGrpSpPr/>
          <p:nvPr userDrawn="1"/>
        </p:nvGrpSpPr>
        <p:grpSpPr>
          <a:xfrm>
            <a:off x="1" y="-19049"/>
            <a:ext cx="695400" cy="6877050"/>
            <a:chOff x="1" y="-15875"/>
            <a:chExt cx="521550" cy="5730875"/>
          </a:xfrm>
        </p:grpSpPr>
        <p:pic>
          <p:nvPicPr>
            <p:cNvPr id="13" name="Picture 12">
              <a:extLst>
                <a:ext uri="{FF2B5EF4-FFF2-40B4-BE49-F238E27FC236}">
                  <a16:creationId xmlns:a16="http://schemas.microsoft.com/office/drawing/2014/main" id="{5B194C76-D8D7-416B-8F9C-F0259F77E9DC}"/>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3AFA32-9306-4B63-8378-F04BD7C6672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44933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yellow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16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2325746017"/>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green blac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058895" y="1177025"/>
            <a:ext cx="6032500" cy="4635500"/>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3436166468"/>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ral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ue blac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364" y="1165136"/>
            <a:ext cx="6105467" cy="4687025"/>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yellow on 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2851259873"/>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 column - teal chevron">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20000"/>
          </a:blip>
          <a:stretch>
            <a:fillRect/>
          </a:stretch>
        </p:blipFill>
        <p:spPr>
          <a:xfrm>
            <a:off x="3060500" y="1168999"/>
            <a:ext cx="6065892" cy="4661159"/>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5"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spTree>
    <p:extLst>
      <p:ext uri="{BB962C8B-B14F-4D97-AF65-F5344CB8AC3E}">
        <p14:creationId xmlns:p14="http://schemas.microsoft.com/office/powerpoint/2010/main" val="23711194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467F51-63F9-424B-86F7-4550E020CBFA}"/>
              </a:ext>
            </a:extLst>
          </p:cNvPr>
          <p:cNvSpPr/>
          <p:nvPr userDrawn="1"/>
        </p:nvSpPr>
        <p:spPr>
          <a:xfrm>
            <a:off x="0" y="6356350"/>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E49949C-032B-4962-BA88-8221C63BD126}"/>
              </a:ext>
            </a:extLst>
          </p:cNvPr>
          <p:cNvPicPr>
            <a:picLocks noChangeAspect="1"/>
          </p:cNvPicPr>
          <p:nvPr userDrawn="1"/>
        </p:nvPicPr>
        <p:blipFill>
          <a:blip r:embed="rId39" cstate="print">
            <a:extLst>
              <a:ext uri="{28A0092B-C50C-407E-A947-70E740481C1C}">
                <a14:useLocalDpi xmlns:a14="http://schemas.microsoft.com/office/drawing/2010/main"/>
              </a:ext>
            </a:extLst>
          </a:blip>
          <a:stretch>
            <a:fillRect/>
          </a:stretch>
        </p:blipFill>
        <p:spPr>
          <a:xfrm>
            <a:off x="522" y="6354252"/>
            <a:ext cx="12192000" cy="521208"/>
          </a:xfrm>
          <a:prstGeom prst="rect">
            <a:avLst/>
          </a:prstGeom>
        </p:spPr>
      </p:pic>
      <p:sp>
        <p:nvSpPr>
          <p:cNvPr id="2" name="Title Placeholder 1">
            <a:extLst>
              <a:ext uri="{FF2B5EF4-FFF2-40B4-BE49-F238E27FC236}">
                <a16:creationId xmlns:a16="http://schemas.microsoft.com/office/drawing/2014/main" id="{1335CBDB-6176-4738-A036-C5134459BA53}"/>
              </a:ext>
            </a:extLst>
          </p:cNvPr>
          <p:cNvSpPr>
            <a:spLocks noGrp="1"/>
          </p:cNvSpPr>
          <p:nvPr>
            <p:ph type="title"/>
          </p:nvPr>
        </p:nvSpPr>
        <p:spPr>
          <a:xfrm>
            <a:off x="522000" y="842399"/>
            <a:ext cx="6312352" cy="720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A9AE029-C9A2-44B5-A06D-810747293FEB}"/>
              </a:ext>
            </a:extLst>
          </p:cNvPr>
          <p:cNvSpPr>
            <a:spLocks noGrp="1"/>
          </p:cNvSpPr>
          <p:nvPr>
            <p:ph type="body" idx="1"/>
          </p:nvPr>
        </p:nvSpPr>
        <p:spPr>
          <a:xfrm>
            <a:off x="522000" y="2854800"/>
            <a:ext cx="5479200" cy="3178800"/>
          </a:xfrm>
          <a:prstGeom prst="rect">
            <a:avLst/>
          </a:prstGeom>
        </p:spPr>
        <p:txBody>
          <a:bodyPr vert="horz" lIns="0" tIns="331200" rIns="0" bIns="0" rtlCol="0">
            <a:normAutofit/>
          </a:bodyPr>
          <a:lstStyle/>
          <a:p>
            <a:pPr lvl="0"/>
            <a:r>
              <a:rPr lang="en-US" dirty="0"/>
              <a:t>Edit Master text styles</a:t>
            </a:r>
          </a:p>
          <a:p>
            <a:pPr lvl="4"/>
            <a:r>
              <a:rPr lang="en-US" dirty="0"/>
              <a:t>Second level</a:t>
            </a:r>
          </a:p>
          <a:p>
            <a:pPr lvl="5"/>
            <a:r>
              <a:rPr lang="en-US" dirty="0"/>
              <a:t>Third level</a:t>
            </a:r>
          </a:p>
          <a:p>
            <a:pPr lvl="6"/>
            <a:r>
              <a:rPr lang="en-US" dirty="0"/>
              <a:t>Fourth level</a:t>
            </a:r>
          </a:p>
          <a:p>
            <a:pPr lvl="7"/>
            <a:r>
              <a:rPr lang="en-US" dirty="0"/>
              <a:t>Fifth level</a:t>
            </a:r>
          </a:p>
          <a:p>
            <a:pPr lvl="6"/>
            <a:endParaRPr lang="en-US" dirty="0"/>
          </a:p>
        </p:txBody>
      </p:sp>
      <p:sp>
        <p:nvSpPr>
          <p:cNvPr id="6" name="Slide Number Placeholder 5">
            <a:extLst>
              <a:ext uri="{FF2B5EF4-FFF2-40B4-BE49-F238E27FC236}">
                <a16:creationId xmlns:a16="http://schemas.microsoft.com/office/drawing/2014/main" id="{0ABE8D43-A09F-4BD7-9F21-D97AA8CFC7C6}"/>
              </a:ext>
            </a:extLst>
          </p:cNvPr>
          <p:cNvSpPr>
            <a:spLocks noGrp="1"/>
          </p:cNvSpPr>
          <p:nvPr>
            <p:ph type="sldNum" sz="quarter" idx="4"/>
          </p:nvPr>
        </p:nvSpPr>
        <p:spPr>
          <a:xfrm>
            <a:off x="11174400" y="6364031"/>
            <a:ext cx="500400" cy="501650"/>
          </a:xfrm>
          <a:prstGeom prst="rect">
            <a:avLst/>
          </a:prstGeom>
        </p:spPr>
        <p:txBody>
          <a:bodyPr vert="horz" lIns="0" tIns="0" rIns="0" bIns="0" rtlCol="0" anchor="ctr">
            <a:noAutofit/>
          </a:bodyPr>
          <a:lstStyle>
            <a:lvl1pPr algn="r">
              <a:lnSpc>
                <a:spcPts val="1900"/>
              </a:lnSpc>
              <a:defRPr sz="900">
                <a:solidFill>
                  <a:schemeClr val="bg1"/>
                </a:solidFill>
              </a:defRPr>
            </a:lvl1pPr>
          </a:lstStyle>
          <a:p>
            <a:fld id="{E3865ED3-5985-4D19-8FFA-E2B1DCF4EC52}" type="slidenum">
              <a:rPr lang="en-GB" smtClean="0"/>
              <a:pPr/>
              <a:t>‹#›</a:t>
            </a:fld>
            <a:endParaRPr lang="en-GB"/>
          </a:p>
        </p:txBody>
      </p:sp>
      <p:pic>
        <p:nvPicPr>
          <p:cNvPr id="10" name="Picture 9">
            <a:extLst>
              <a:ext uri="{FF2B5EF4-FFF2-40B4-BE49-F238E27FC236}">
                <a16:creationId xmlns:a16="http://schemas.microsoft.com/office/drawing/2014/main" id="{F39F61ED-D5C0-49FE-9DE8-4A354910D4A5}"/>
              </a:ext>
            </a:extLst>
          </p:cNvPr>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4232719018"/>
      </p:ext>
    </p:extLst>
  </p:cSld>
  <p:clrMap bg1="lt1" tx1="dk1" bg2="lt2" tx2="dk2" accent1="accent1" accent2="accent2" accent3="accent3" accent4="accent4" accent5="accent5" accent6="accent6" hlink="hlink" folHlink="folHlink"/>
  <p:sldLayoutIdLst>
    <p:sldLayoutId id="2147483669" r:id="rId1"/>
    <p:sldLayoutId id="2147483680" r:id="rId2"/>
    <p:sldLayoutId id="2147483691" r:id="rId3"/>
    <p:sldLayoutId id="2147483696" r:id="rId4"/>
    <p:sldLayoutId id="2147483670" r:id="rId5"/>
    <p:sldLayoutId id="2147483679" r:id="rId6"/>
    <p:sldLayoutId id="2147483689" r:id="rId7"/>
    <p:sldLayoutId id="2147483700" r:id="rId8"/>
    <p:sldLayoutId id="2147483658" r:id="rId9"/>
    <p:sldLayoutId id="2147483681" r:id="rId10"/>
    <p:sldLayoutId id="2147483707" r:id="rId11"/>
    <p:sldLayoutId id="2147483701" r:id="rId12"/>
    <p:sldLayoutId id="2147483655" r:id="rId13"/>
    <p:sldLayoutId id="2147483677" r:id="rId14"/>
    <p:sldLayoutId id="2147483692" r:id="rId15"/>
    <p:sldLayoutId id="2147483703" r:id="rId16"/>
    <p:sldLayoutId id="2147483676" r:id="rId17"/>
    <p:sldLayoutId id="2147483661" r:id="rId18"/>
    <p:sldLayoutId id="2147483687" r:id="rId19"/>
    <p:sldLayoutId id="2147483688" r:id="rId20"/>
    <p:sldLayoutId id="2147483702" r:id="rId21"/>
    <p:sldLayoutId id="2147483708" r:id="rId22"/>
    <p:sldLayoutId id="2147483666" r:id="rId23"/>
    <p:sldLayoutId id="2147483686" r:id="rId24"/>
    <p:sldLayoutId id="2147483695" r:id="rId25"/>
    <p:sldLayoutId id="2147483704" r:id="rId26"/>
    <p:sldLayoutId id="2147483653" r:id="rId27"/>
    <p:sldLayoutId id="2147483684" r:id="rId28"/>
    <p:sldLayoutId id="2147483693" r:id="rId29"/>
    <p:sldLayoutId id="2147483705" r:id="rId30"/>
    <p:sldLayoutId id="2147483663" r:id="rId31"/>
    <p:sldLayoutId id="2147483685" r:id="rId32"/>
    <p:sldLayoutId id="2147483694" r:id="rId33"/>
    <p:sldLayoutId id="2147483706" r:id="rId34"/>
    <p:sldLayoutId id="2147483709" r:id="rId35"/>
    <p:sldLayoutId id="2147483710" r:id="rId36"/>
    <p:sldLayoutId id="2147483711" r:id="rId37"/>
  </p:sldLayoutIdLst>
  <p:txStyles>
    <p:titleStyle>
      <a:lvl1pPr algn="l" defTabSz="914400" rtl="0" eaLnBrk="1" latinLnBrk="0" hangingPunct="1">
        <a:lnSpc>
          <a:spcPts val="3250"/>
        </a:lnSpc>
        <a:spcBef>
          <a:spcPct val="0"/>
        </a:spcBef>
        <a:buNone/>
        <a:defRPr sz="34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371"/>
        </a:spcAft>
        <a:buFontTx/>
        <a:buNone/>
        <a:defRPr sz="2400" u="none" kern="1200">
          <a:solidFill>
            <a:schemeClr val="tx1"/>
          </a:solidFill>
          <a:latin typeface="+mj-lt"/>
          <a:ea typeface="+mn-ea"/>
          <a:cs typeface="+mn-cs"/>
        </a:defRPr>
      </a:lvl1pPr>
      <a:lvl2pPr marL="0" indent="-216000" algn="l" defTabSz="914400" rtl="0" eaLnBrk="1" latinLnBrk="0" hangingPunct="1">
        <a:lnSpc>
          <a:spcPct val="100000"/>
        </a:lnSpc>
        <a:spcBef>
          <a:spcPts val="0"/>
        </a:spcBef>
        <a:spcAft>
          <a:spcPts val="371"/>
        </a:spcAft>
        <a:buFont typeface="Arial" panose="020B0604020202020204" pitchFamily="34" charset="0"/>
        <a:buNone/>
        <a:defRPr sz="2400" b="0" i="0" u="none"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371"/>
        </a:spcAft>
        <a:buSzPct val="90000"/>
        <a:buFont typeface="Wingdings" panose="05000000000000000000" pitchFamily="2" charset="2"/>
        <a:buNone/>
        <a:defRPr sz="2400" b="0" u="none" kern="1200">
          <a:solidFill>
            <a:schemeClr val="tx1"/>
          </a:solidFill>
          <a:latin typeface="+mn-lt"/>
          <a:ea typeface="+mn-ea"/>
          <a:cs typeface="+mn-cs"/>
        </a:defRPr>
      </a:lvl3pPr>
      <a:lvl4pPr marL="0" indent="0" algn="l" defTabSz="914400" rtl="0" eaLnBrk="1" latinLnBrk="0" hangingPunct="1">
        <a:lnSpc>
          <a:spcPts val="2100"/>
        </a:lnSpc>
        <a:spcBef>
          <a:spcPts val="0"/>
        </a:spcBef>
        <a:spcAft>
          <a:spcPts val="371"/>
        </a:spcAft>
        <a:buSzPct val="90000"/>
        <a:buFont typeface="Wingdings" panose="05000000000000000000" pitchFamily="2" charset="2"/>
        <a:buNone/>
        <a:defRPr sz="1700" u="sng" kern="1200">
          <a:solidFill>
            <a:schemeClr val="tx1"/>
          </a:solidFill>
          <a:latin typeface="+mn-lt"/>
          <a:ea typeface="+mn-ea"/>
          <a:cs typeface="+mn-cs"/>
        </a:defRPr>
      </a:lvl4pPr>
      <a:lvl5pPr marL="432000" indent="-288000" algn="l" defTabSz="914400" rtl="0" eaLnBrk="1" latinLnBrk="0" hangingPunct="1">
        <a:lnSpc>
          <a:spcPct val="100000"/>
        </a:lnSpc>
        <a:spcBef>
          <a:spcPts val="0"/>
        </a:spcBef>
        <a:spcAft>
          <a:spcPts val="371"/>
        </a:spcAft>
        <a:buSzPct val="90000"/>
        <a:buFont typeface="Wingdings" panose="05000000000000000000" pitchFamily="2" charset="2"/>
        <a:buChar char="n"/>
        <a:tabLst/>
        <a:defRPr lang="en-US" sz="2400" kern="1200" dirty="0">
          <a:solidFill>
            <a:schemeClr val="tx1"/>
          </a:solidFill>
          <a:latin typeface="+mn-lt"/>
          <a:ea typeface="+mn-ea"/>
          <a:cs typeface="+mn-cs"/>
        </a:defRPr>
      </a:lvl5pPr>
      <a:lvl6pPr marL="576000" marR="0" indent="-216000" algn="l" defTabSz="914400" rtl="0" eaLnBrk="1" fontAlgn="auto" latinLnBrk="0" hangingPunct="1">
        <a:lnSpc>
          <a:spcPct val="100000"/>
        </a:lnSpc>
        <a:spcBef>
          <a:spcPts val="0"/>
        </a:spcBef>
        <a:spcAft>
          <a:spcPts val="371"/>
        </a:spcAft>
        <a:buClrTx/>
        <a:buSzPct val="90000"/>
        <a:buFont typeface="Wingdings" panose="05000000000000000000" pitchFamily="2" charset="2"/>
        <a:buChar char="§"/>
        <a:tabLst/>
        <a:defRPr lang="en-US" sz="2300" kern="1200" dirty="0">
          <a:solidFill>
            <a:schemeClr val="tx1"/>
          </a:solidFill>
          <a:latin typeface="+mn-lt"/>
          <a:ea typeface="+mn-ea"/>
          <a:cs typeface="+mn-cs"/>
        </a:defRPr>
      </a:lvl6pPr>
      <a:lvl7pPr marL="720000" indent="-216000" algn="l" defTabSz="914400" rtl="0" eaLnBrk="1" latinLnBrk="0" hangingPunct="1">
        <a:lnSpc>
          <a:spcPct val="100000"/>
        </a:lnSpc>
        <a:spcBef>
          <a:spcPts val="0"/>
        </a:spcBef>
        <a:spcAft>
          <a:spcPts val="371"/>
        </a:spcAft>
        <a:buSzPct val="80000"/>
        <a:buFont typeface="Arial" panose="020B0604020202020204" pitchFamily="34" charset="0"/>
        <a:buChar char="▪"/>
        <a:defRPr sz="2200" kern="1200">
          <a:solidFill>
            <a:schemeClr val="tx1"/>
          </a:solidFill>
          <a:latin typeface="+mn-lt"/>
          <a:ea typeface="+mn-ea"/>
          <a:cs typeface="+mn-cs"/>
        </a:defRPr>
      </a:lvl7pPr>
      <a:lvl8pPr marL="864000" indent="-216000" algn="l" defTabSz="914400" rtl="0" eaLnBrk="1" latinLnBrk="0" hangingPunct="1">
        <a:lnSpc>
          <a:spcPct val="100000"/>
        </a:lnSpc>
        <a:spcBef>
          <a:spcPts val="0"/>
        </a:spcBef>
        <a:spcAft>
          <a:spcPts val="371"/>
        </a:spcAft>
        <a:buFont typeface="Arial" panose="020B0604020202020204" pitchFamily="34" charset="0"/>
        <a:buChar char="▫"/>
        <a:defRPr sz="2100"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docs.python.org/lib/module-math.html"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0EF6-90CE-4E6F-90B3-F04FF0A53CA3}"/>
              </a:ext>
            </a:extLst>
          </p:cNvPr>
          <p:cNvSpPr>
            <a:spLocks noGrp="1"/>
          </p:cNvSpPr>
          <p:nvPr>
            <p:ph type="title"/>
          </p:nvPr>
        </p:nvSpPr>
        <p:spPr>
          <a:xfrm>
            <a:off x="502608" y="2078736"/>
            <a:ext cx="11228400" cy="3511296"/>
          </a:xfrm>
        </p:spPr>
        <p:txBody>
          <a:bodyPr/>
          <a:lstStyle/>
          <a:p>
            <a:r>
              <a:rPr lang="en-GB" sz="3200" dirty="0"/>
              <a:t>CT4029 </a:t>
            </a:r>
            <a:br>
              <a:rPr lang="en-GB" sz="3200" dirty="0"/>
            </a:br>
            <a:r>
              <a:rPr lang="en-GB" sz="3200" dirty="0"/>
              <a:t>Principles of Programming </a:t>
            </a:r>
            <a:br>
              <a:rPr lang="en-GB" sz="3200" dirty="0"/>
            </a:br>
            <a:br>
              <a:rPr lang="en-GB" sz="3200" dirty="0"/>
            </a:br>
            <a:r>
              <a:rPr lang="en-GB" sz="3200" dirty="0"/>
              <a:t>Day 1 – Session 1 – Part 2</a:t>
            </a:r>
            <a:br>
              <a:rPr lang="en-GB" sz="3200" dirty="0"/>
            </a:br>
            <a:r>
              <a:rPr lang="en-GB" sz="3200" dirty="0"/>
              <a:t>Computer Architecture &amp; Basics of Programming</a:t>
            </a:r>
          </a:p>
        </p:txBody>
      </p:sp>
      <p:sp>
        <p:nvSpPr>
          <p:cNvPr id="3" name="Date Placeholder 2">
            <a:extLst>
              <a:ext uri="{FF2B5EF4-FFF2-40B4-BE49-F238E27FC236}">
                <a16:creationId xmlns:a16="http://schemas.microsoft.com/office/drawing/2014/main" id="{7F648E6E-0C24-4BC2-BEE9-94D9D04AFBC1}"/>
              </a:ext>
            </a:extLst>
          </p:cNvPr>
          <p:cNvSpPr>
            <a:spLocks noGrp="1"/>
          </p:cNvSpPr>
          <p:nvPr>
            <p:ph type="dt" sz="half" idx="10"/>
          </p:nvPr>
        </p:nvSpPr>
        <p:spPr/>
        <p:txBody>
          <a:bodyPr/>
          <a:lstStyle/>
          <a:p>
            <a:fld id="{AB946FCE-CD33-40F3-99C8-62083596779E}" type="datetime4">
              <a:rPr lang="en-GB" smtClean="0"/>
              <a:pPr/>
              <a:t>16 October 2022</a:t>
            </a:fld>
            <a:endParaRPr lang="en-GB" dirty="0"/>
          </a:p>
        </p:txBody>
      </p:sp>
    </p:spTree>
    <p:extLst>
      <p:ext uri="{BB962C8B-B14F-4D97-AF65-F5344CB8AC3E}">
        <p14:creationId xmlns:p14="http://schemas.microsoft.com/office/powerpoint/2010/main" val="169847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A94A-2B26-416A-A289-15AB86714077}"/>
              </a:ext>
            </a:extLst>
          </p:cNvPr>
          <p:cNvSpPr>
            <a:spLocks noGrp="1"/>
          </p:cNvSpPr>
          <p:nvPr>
            <p:ph type="title"/>
          </p:nvPr>
        </p:nvSpPr>
        <p:spPr/>
        <p:txBody>
          <a:bodyPr/>
          <a:lstStyle/>
          <a:p>
            <a:r>
              <a:rPr lang="en-GB" dirty="0"/>
              <a:t>Problem Solving Tools</a:t>
            </a:r>
          </a:p>
        </p:txBody>
      </p:sp>
      <p:sp>
        <p:nvSpPr>
          <p:cNvPr id="3" name="Text Placeholder 2">
            <a:extLst>
              <a:ext uri="{FF2B5EF4-FFF2-40B4-BE49-F238E27FC236}">
                <a16:creationId xmlns:a16="http://schemas.microsoft.com/office/drawing/2014/main" id="{F930463D-4C28-4AFD-BE0B-BF9EE735528F}"/>
              </a:ext>
            </a:extLst>
          </p:cNvPr>
          <p:cNvSpPr>
            <a:spLocks noGrp="1"/>
          </p:cNvSpPr>
          <p:nvPr>
            <p:ph type="body" sz="quarter" idx="14"/>
          </p:nvPr>
        </p:nvSpPr>
        <p:spPr>
          <a:xfrm>
            <a:off x="522287" y="1371601"/>
            <a:ext cx="10652114" cy="4828032"/>
          </a:xfrm>
        </p:spPr>
        <p:txBody>
          <a:bodyPr>
            <a:normAutofit fontScale="92500" lnSpcReduction="20000"/>
          </a:bodyPr>
          <a:lstStyle/>
          <a:p>
            <a:pPr marL="342900" indent="-342900">
              <a:lnSpc>
                <a:spcPct val="150000"/>
              </a:lnSpc>
              <a:buFont typeface="Arial" panose="020B0604020202020204" pitchFamily="34" charset="0"/>
              <a:buChar char="•"/>
            </a:pPr>
            <a:r>
              <a:rPr lang="en-GB" sz="2800" b="1" dirty="0"/>
              <a:t>Pseudocode</a:t>
            </a:r>
            <a:r>
              <a:rPr lang="en-GB" sz="2800" dirty="0"/>
              <a:t> </a:t>
            </a:r>
          </a:p>
          <a:p>
            <a:pPr lvl="2">
              <a:lnSpc>
                <a:spcPct val="150000"/>
              </a:lnSpc>
            </a:pPr>
            <a:r>
              <a:rPr lang="en-GB" sz="2400" dirty="0"/>
              <a:t>Storylines, itemised/sequenced lists</a:t>
            </a:r>
          </a:p>
          <a:p>
            <a:pPr marL="342900" indent="-342900">
              <a:lnSpc>
                <a:spcPct val="150000"/>
              </a:lnSpc>
              <a:buFont typeface="Arial" panose="020B0604020202020204" pitchFamily="34" charset="0"/>
              <a:buChar char="•"/>
            </a:pPr>
            <a:r>
              <a:rPr lang="en-GB" sz="2800" b="1" dirty="0"/>
              <a:t>Diagrams</a:t>
            </a:r>
            <a:r>
              <a:rPr lang="en-GB" sz="2800" dirty="0"/>
              <a:t> </a:t>
            </a:r>
          </a:p>
          <a:p>
            <a:pPr lvl="2">
              <a:lnSpc>
                <a:spcPct val="150000"/>
              </a:lnSpc>
            </a:pPr>
            <a:r>
              <a:rPr lang="en-GB" sz="2400" dirty="0"/>
              <a:t>Storylines, timelines</a:t>
            </a:r>
          </a:p>
          <a:p>
            <a:pPr marL="342900" indent="-342900">
              <a:lnSpc>
                <a:spcPct val="150000"/>
              </a:lnSpc>
              <a:buFont typeface="Arial" panose="020B0604020202020204" pitchFamily="34" charset="0"/>
              <a:buChar char="•"/>
            </a:pPr>
            <a:r>
              <a:rPr lang="en-GB" sz="2800" b="1" dirty="0"/>
              <a:t>Flowcharts</a:t>
            </a:r>
          </a:p>
          <a:p>
            <a:pPr marL="342900" indent="-342900">
              <a:lnSpc>
                <a:spcPct val="150000"/>
              </a:lnSpc>
              <a:buFont typeface="Arial" panose="020B0604020202020204" pitchFamily="34" charset="0"/>
              <a:buChar char="•"/>
            </a:pPr>
            <a:r>
              <a:rPr lang="en-GB" sz="2800" b="1" dirty="0"/>
              <a:t>Sequence diagrams </a:t>
            </a:r>
          </a:p>
          <a:p>
            <a:pPr lvl="2">
              <a:lnSpc>
                <a:spcPct val="150000"/>
              </a:lnSpc>
            </a:pPr>
            <a:r>
              <a:rPr lang="en-GB" sz="2400" dirty="0"/>
              <a:t>Block diagrams, state machines, collaboration diagrams</a:t>
            </a:r>
          </a:p>
          <a:p>
            <a:pPr marL="342900" indent="-342900">
              <a:lnSpc>
                <a:spcPct val="150000"/>
              </a:lnSpc>
              <a:buFont typeface="Arial" panose="020B0604020202020204" pitchFamily="34" charset="0"/>
              <a:buChar char="•"/>
            </a:pPr>
            <a:r>
              <a:rPr lang="en-US" sz="2800" b="1" dirty="0" err="1"/>
              <a:t>Visualisations</a:t>
            </a:r>
            <a:endParaRPr lang="en-US" sz="2800" b="1" dirty="0"/>
          </a:p>
          <a:p>
            <a:pPr>
              <a:lnSpc>
                <a:spcPct val="150000"/>
              </a:lnSpc>
            </a:pPr>
            <a:endParaRPr lang="en-GB" sz="2800" dirty="0"/>
          </a:p>
        </p:txBody>
      </p:sp>
    </p:spTree>
    <p:extLst>
      <p:ext uri="{BB962C8B-B14F-4D97-AF65-F5344CB8AC3E}">
        <p14:creationId xmlns:p14="http://schemas.microsoft.com/office/powerpoint/2010/main" val="3088437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B53C20-524A-4F8F-B43B-03526D46B77E}"/>
              </a:ext>
            </a:extLst>
          </p:cNvPr>
          <p:cNvSpPr>
            <a:spLocks noGrp="1"/>
          </p:cNvSpPr>
          <p:nvPr>
            <p:ph type="body" sz="quarter" idx="14"/>
          </p:nvPr>
        </p:nvSpPr>
        <p:spPr>
          <a:xfrm>
            <a:off x="-207264" y="1293997"/>
            <a:ext cx="7089649" cy="4368843"/>
          </a:xfrm>
        </p:spPr>
        <p:txBody>
          <a:bodyPr>
            <a:noAutofit/>
          </a:bodyPr>
          <a:lstStyle/>
          <a:p>
            <a:pPr algn="just"/>
            <a:r>
              <a:rPr lang="en-GB" sz="2200" dirty="0">
                <a:solidFill>
                  <a:schemeClr val="accent1">
                    <a:lumMod val="60000"/>
                    <a:lumOff val="40000"/>
                  </a:schemeClr>
                </a:solidFill>
              </a:rPr>
              <a:t>                                                         </a:t>
            </a:r>
            <a:r>
              <a:rPr lang="en-GB" sz="2200" b="1" i="1" u="sng" dirty="0">
                <a:solidFill>
                  <a:schemeClr val="accent1">
                    <a:lumMod val="60000"/>
                    <a:lumOff val="40000"/>
                  </a:schemeClr>
                </a:solidFill>
                <a:effectLst>
                  <a:outerShdw blurRad="38100" dist="38100" dir="2700000" algn="tl">
                    <a:srgbClr val="000000">
                      <a:alpha val="43137"/>
                    </a:srgbClr>
                  </a:outerShdw>
                </a:effectLst>
              </a:rPr>
              <a:t>Making a cup of tea </a:t>
            </a:r>
          </a:p>
          <a:p>
            <a:pPr marL="720000" lvl="1" indent="-457200" algn="just">
              <a:lnSpc>
                <a:spcPct val="170000"/>
              </a:lnSpc>
              <a:buFont typeface="+mj-lt"/>
              <a:buAutoNum type="arabicPeriod"/>
            </a:pPr>
            <a:r>
              <a:rPr lang="en-GB" sz="2000" dirty="0"/>
              <a:t>START</a:t>
            </a:r>
          </a:p>
          <a:p>
            <a:pPr marL="720000" lvl="1" indent="-457200" algn="just">
              <a:lnSpc>
                <a:spcPct val="170000"/>
              </a:lnSpc>
              <a:buFont typeface="+mj-lt"/>
              <a:buAutoNum type="arabicPeriod"/>
            </a:pPr>
            <a:r>
              <a:rPr lang="en-GB" sz="2000" dirty="0"/>
              <a:t>Fetch a tea cup</a:t>
            </a:r>
          </a:p>
          <a:p>
            <a:pPr marL="720000" lvl="1" indent="-457200" algn="just">
              <a:lnSpc>
                <a:spcPct val="170000"/>
              </a:lnSpc>
              <a:buFont typeface="+mj-lt"/>
              <a:buAutoNum type="arabicPeriod"/>
            </a:pPr>
            <a:r>
              <a:rPr lang="en-GB" sz="2000" dirty="0"/>
              <a:t>Add 300 ml of water to the kettle</a:t>
            </a:r>
          </a:p>
          <a:p>
            <a:pPr marL="720000" lvl="1" indent="-457200" algn="just">
              <a:lnSpc>
                <a:spcPct val="170000"/>
              </a:lnSpc>
              <a:buFont typeface="+mj-lt"/>
              <a:buAutoNum type="arabicPeriod"/>
            </a:pPr>
            <a:r>
              <a:rPr lang="en-GB" sz="2000" dirty="0"/>
              <a:t>Boil the water until the kettle switches itself off</a:t>
            </a:r>
          </a:p>
          <a:p>
            <a:pPr marL="720000" lvl="1" indent="-457200" algn="just">
              <a:lnSpc>
                <a:spcPct val="170000"/>
              </a:lnSpc>
              <a:buFont typeface="+mj-lt"/>
              <a:buAutoNum type="arabicPeriod"/>
            </a:pPr>
            <a:r>
              <a:rPr lang="en-GB" sz="2000" dirty="0"/>
              <a:t>Place a new tea bag into the bottom of the cup</a:t>
            </a:r>
          </a:p>
          <a:p>
            <a:pPr marL="720000" lvl="1" indent="-457200" algn="just">
              <a:lnSpc>
                <a:spcPct val="170000"/>
              </a:lnSpc>
              <a:buFont typeface="+mj-lt"/>
              <a:buAutoNum type="arabicPeriod"/>
            </a:pPr>
            <a:r>
              <a:rPr lang="en-GB" sz="2000" dirty="0"/>
              <a:t>Pour 200 ml of boiling water from the kettle, into the cup</a:t>
            </a:r>
          </a:p>
          <a:p>
            <a:pPr marL="720000" lvl="1" indent="-457200" algn="just">
              <a:lnSpc>
                <a:spcPct val="170000"/>
              </a:lnSpc>
              <a:buFont typeface="+mj-lt"/>
              <a:buAutoNum type="arabicPeriod"/>
            </a:pPr>
            <a:r>
              <a:rPr lang="en-GB" sz="2000" dirty="0"/>
              <a:t>Leave the tea bag to stew for 10 seconds</a:t>
            </a:r>
          </a:p>
          <a:p>
            <a:pPr algn="just"/>
            <a:endParaRPr lang="en-GB" sz="2200" b="1" i="1" u="sng" dirty="0">
              <a:solidFill>
                <a:schemeClr val="accent1">
                  <a:lumMod val="60000"/>
                  <a:lumOff val="40000"/>
                </a:schemeClr>
              </a:solidFill>
              <a:effectLst>
                <a:outerShdw blurRad="38100" dist="38100" dir="2700000" algn="tl">
                  <a:srgbClr val="000000">
                    <a:alpha val="43137"/>
                  </a:srgbClr>
                </a:outerShdw>
              </a:effectLst>
            </a:endParaRPr>
          </a:p>
        </p:txBody>
      </p:sp>
      <p:sp>
        <p:nvSpPr>
          <p:cNvPr id="4" name="Title 1">
            <a:extLst>
              <a:ext uri="{FF2B5EF4-FFF2-40B4-BE49-F238E27FC236}">
                <a16:creationId xmlns:a16="http://schemas.microsoft.com/office/drawing/2014/main" id="{3449F23D-F2CC-496F-A64F-4E3AC1217F12}"/>
              </a:ext>
            </a:extLst>
          </p:cNvPr>
          <p:cNvSpPr>
            <a:spLocks noGrp="1"/>
          </p:cNvSpPr>
          <p:nvPr>
            <p:ph type="title"/>
          </p:nvPr>
        </p:nvSpPr>
        <p:spPr>
          <a:xfrm>
            <a:off x="521998" y="842400"/>
            <a:ext cx="10194769" cy="720000"/>
          </a:xfrm>
        </p:spPr>
        <p:txBody>
          <a:bodyPr/>
          <a:lstStyle/>
          <a:p>
            <a:r>
              <a:rPr lang="en-GB" dirty="0"/>
              <a:t>Problem Solving Tools: Pseudocode</a:t>
            </a:r>
          </a:p>
        </p:txBody>
      </p:sp>
      <p:sp>
        <p:nvSpPr>
          <p:cNvPr id="5" name="Rectangle 4">
            <a:extLst>
              <a:ext uri="{FF2B5EF4-FFF2-40B4-BE49-F238E27FC236}">
                <a16:creationId xmlns:a16="http://schemas.microsoft.com/office/drawing/2014/main" id="{0D41C87B-F8A2-449A-B23A-1AA385B2BFF2}"/>
              </a:ext>
            </a:extLst>
          </p:cNvPr>
          <p:cNvSpPr/>
          <p:nvPr/>
        </p:nvSpPr>
        <p:spPr>
          <a:xfrm>
            <a:off x="6497714" y="1923778"/>
            <a:ext cx="5695654" cy="3159263"/>
          </a:xfrm>
          <a:prstGeom prst="rect">
            <a:avLst/>
          </a:prstGeom>
        </p:spPr>
        <p:txBody>
          <a:bodyPr wrap="square">
            <a:spAutoFit/>
          </a:bodyPr>
          <a:lstStyle/>
          <a:p>
            <a:pPr marL="889200" lvl="1" indent="-457200" algn="just">
              <a:lnSpc>
                <a:spcPct val="170000"/>
              </a:lnSpc>
              <a:buClr>
                <a:srgbClr val="FFC000"/>
              </a:buClr>
              <a:buFont typeface="+mj-lt"/>
              <a:buAutoNum type="arabicPeriod" startAt="8"/>
            </a:pPr>
            <a:r>
              <a:rPr lang="en-GB" sz="2000" dirty="0"/>
              <a:t>Use a metal spoon to stir the tea bag for 3 seconds</a:t>
            </a:r>
          </a:p>
          <a:p>
            <a:pPr marL="889200" lvl="1" indent="-457200" algn="just">
              <a:lnSpc>
                <a:spcPct val="170000"/>
              </a:lnSpc>
              <a:buClr>
                <a:srgbClr val="FFC000"/>
              </a:buClr>
              <a:buFont typeface="+mj-lt"/>
              <a:buAutoNum type="arabicPeriod" startAt="8"/>
            </a:pPr>
            <a:r>
              <a:rPr lang="en-GB" sz="2000" dirty="0"/>
              <a:t>Using the spoon, remove the tea bag from the cup</a:t>
            </a:r>
          </a:p>
          <a:p>
            <a:pPr marL="889200" lvl="1" indent="-457200" algn="just">
              <a:lnSpc>
                <a:spcPct val="170000"/>
              </a:lnSpc>
              <a:buClr>
                <a:srgbClr val="FFC000"/>
              </a:buClr>
              <a:buFont typeface="+mj-lt"/>
              <a:buAutoNum type="arabicPeriod" startAt="8"/>
            </a:pPr>
            <a:r>
              <a:rPr lang="en-GB" sz="2000" dirty="0"/>
              <a:t>Dispose of the tea bag</a:t>
            </a:r>
          </a:p>
          <a:p>
            <a:pPr marL="889200" lvl="1" indent="-457200" algn="just">
              <a:lnSpc>
                <a:spcPct val="170000"/>
              </a:lnSpc>
              <a:buClr>
                <a:srgbClr val="FFC000"/>
              </a:buClr>
              <a:buFont typeface="+mj-lt"/>
              <a:buAutoNum type="arabicPeriod" startAt="8"/>
            </a:pPr>
            <a:r>
              <a:rPr lang="en-GB" sz="2000" dirty="0"/>
              <a:t>END</a:t>
            </a:r>
          </a:p>
        </p:txBody>
      </p:sp>
    </p:spTree>
    <p:extLst>
      <p:ext uri="{BB962C8B-B14F-4D97-AF65-F5344CB8AC3E}">
        <p14:creationId xmlns:p14="http://schemas.microsoft.com/office/powerpoint/2010/main" val="515710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0184651-CAB9-4A05-9D7A-36E5AA8F91A3}"/>
              </a:ext>
            </a:extLst>
          </p:cNvPr>
          <p:cNvSpPr>
            <a:spLocks noGrp="1"/>
          </p:cNvSpPr>
          <p:nvPr>
            <p:ph type="title"/>
          </p:nvPr>
        </p:nvSpPr>
        <p:spPr>
          <a:xfrm>
            <a:off x="521998" y="842400"/>
            <a:ext cx="10194769" cy="720000"/>
          </a:xfrm>
        </p:spPr>
        <p:txBody>
          <a:bodyPr/>
          <a:lstStyle/>
          <a:p>
            <a:r>
              <a:rPr lang="en-GB" dirty="0"/>
              <a:t>Problem Solving Tools: Diagrams </a:t>
            </a:r>
          </a:p>
        </p:txBody>
      </p:sp>
      <p:pic>
        <p:nvPicPr>
          <p:cNvPr id="3074" name="Picture 2" descr="Grapholite Blog: Cycle Diagrams and Flowcharts">
            <a:extLst>
              <a:ext uri="{FF2B5EF4-FFF2-40B4-BE49-F238E27FC236}">
                <a16:creationId xmlns:a16="http://schemas.microsoft.com/office/drawing/2014/main" id="{99A8DD83-C3F7-4CE5-9C9B-74EE78854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838" y="2660755"/>
            <a:ext cx="2365248" cy="2365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s of Glass (Yr3 pupil): iMindMap mind map template | Biggerplate">
            <a:extLst>
              <a:ext uri="{FF2B5EF4-FFF2-40B4-BE49-F238E27FC236}">
                <a16:creationId xmlns:a16="http://schemas.microsoft.com/office/drawing/2014/main" id="{B442DC0B-8164-4A9C-A8D7-7B1DC6B87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6413" y="2719576"/>
            <a:ext cx="3541395" cy="224760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raTraq Timeline Circle">
            <a:extLst>
              <a:ext uri="{FF2B5EF4-FFF2-40B4-BE49-F238E27FC236}">
                <a16:creationId xmlns:a16="http://schemas.microsoft.com/office/drawing/2014/main" id="{2991B319-A9C1-4891-9A73-09DA48A44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2605" y="3696000"/>
            <a:ext cx="2649475" cy="26494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toryline Example: Getting Started with E-Learning - Building Better  Courses Discussions - E-Learning Heroes">
            <a:extLst>
              <a:ext uri="{FF2B5EF4-FFF2-40B4-BE49-F238E27FC236}">
                <a16:creationId xmlns:a16="http://schemas.microsoft.com/office/drawing/2014/main" id="{928B1AAA-F6D2-476C-B8C9-AB72C2EDC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3447" y="1468433"/>
            <a:ext cx="3140772" cy="17656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C47932F-0494-4BCA-9B5D-4E17A5BAC434}"/>
              </a:ext>
            </a:extLst>
          </p:cNvPr>
          <p:cNvSpPr txBox="1"/>
          <p:nvPr/>
        </p:nvSpPr>
        <p:spPr>
          <a:xfrm>
            <a:off x="4943856" y="3340608"/>
            <a:ext cx="1304544" cy="369332"/>
          </a:xfrm>
          <a:prstGeom prst="rect">
            <a:avLst/>
          </a:prstGeom>
          <a:noFill/>
        </p:spPr>
        <p:txBody>
          <a:bodyPr wrap="square" rtlCol="0">
            <a:spAutoFit/>
          </a:bodyPr>
          <a:lstStyle/>
          <a:p>
            <a:r>
              <a:rPr lang="en-GB" dirty="0"/>
              <a:t>Storylines </a:t>
            </a:r>
          </a:p>
        </p:txBody>
      </p:sp>
      <p:sp>
        <p:nvSpPr>
          <p:cNvPr id="11" name="TextBox 10">
            <a:extLst>
              <a:ext uri="{FF2B5EF4-FFF2-40B4-BE49-F238E27FC236}">
                <a16:creationId xmlns:a16="http://schemas.microsoft.com/office/drawing/2014/main" id="{8F3E2A86-4810-410A-A41F-007BAEF72B00}"/>
              </a:ext>
            </a:extLst>
          </p:cNvPr>
          <p:cNvSpPr txBox="1"/>
          <p:nvPr/>
        </p:nvSpPr>
        <p:spPr>
          <a:xfrm>
            <a:off x="4755070" y="5913120"/>
            <a:ext cx="1304544" cy="369332"/>
          </a:xfrm>
          <a:prstGeom prst="rect">
            <a:avLst/>
          </a:prstGeom>
          <a:noFill/>
        </p:spPr>
        <p:txBody>
          <a:bodyPr wrap="square" rtlCol="0">
            <a:spAutoFit/>
          </a:bodyPr>
          <a:lstStyle/>
          <a:p>
            <a:r>
              <a:rPr lang="en-GB" dirty="0"/>
              <a:t>Timelines </a:t>
            </a:r>
          </a:p>
        </p:txBody>
      </p:sp>
      <p:sp>
        <p:nvSpPr>
          <p:cNvPr id="12" name="TextBox 11">
            <a:extLst>
              <a:ext uri="{FF2B5EF4-FFF2-40B4-BE49-F238E27FC236}">
                <a16:creationId xmlns:a16="http://schemas.microsoft.com/office/drawing/2014/main" id="{17E09250-F1D4-434A-9BF5-508172BFEC53}"/>
              </a:ext>
            </a:extLst>
          </p:cNvPr>
          <p:cNvSpPr txBox="1"/>
          <p:nvPr/>
        </p:nvSpPr>
        <p:spPr>
          <a:xfrm>
            <a:off x="9412223" y="4967182"/>
            <a:ext cx="1304544" cy="369332"/>
          </a:xfrm>
          <a:prstGeom prst="rect">
            <a:avLst/>
          </a:prstGeom>
          <a:noFill/>
        </p:spPr>
        <p:txBody>
          <a:bodyPr wrap="square" rtlCol="0">
            <a:spAutoFit/>
          </a:bodyPr>
          <a:lstStyle/>
          <a:p>
            <a:r>
              <a:rPr lang="en-GB" dirty="0"/>
              <a:t>Mind Maps  </a:t>
            </a:r>
          </a:p>
        </p:txBody>
      </p:sp>
      <p:cxnSp>
        <p:nvCxnSpPr>
          <p:cNvPr id="7" name="Straight Arrow Connector 6">
            <a:extLst>
              <a:ext uri="{FF2B5EF4-FFF2-40B4-BE49-F238E27FC236}">
                <a16:creationId xmlns:a16="http://schemas.microsoft.com/office/drawing/2014/main" id="{E47AB8C1-431A-458C-90E2-40767EA04C97}"/>
              </a:ext>
            </a:extLst>
          </p:cNvPr>
          <p:cNvCxnSpPr>
            <a:cxnSpLocks/>
            <a:stCxn id="3074" idx="3"/>
            <a:endCxn id="3082" idx="1"/>
          </p:cNvCxnSpPr>
          <p:nvPr/>
        </p:nvCxnSpPr>
        <p:spPr>
          <a:xfrm flipV="1">
            <a:off x="2585086" y="2351238"/>
            <a:ext cx="1268361" cy="14921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F8CE6778-A3A1-40A2-92A0-88DDFB342160}"/>
              </a:ext>
            </a:extLst>
          </p:cNvPr>
          <p:cNvCxnSpPr>
            <a:stCxn id="3074" idx="3"/>
            <a:endCxn id="3076" idx="1"/>
          </p:cNvCxnSpPr>
          <p:nvPr/>
        </p:nvCxnSpPr>
        <p:spPr>
          <a:xfrm>
            <a:off x="2585086" y="3843379"/>
            <a:ext cx="529132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a:extLst>
              <a:ext uri="{FF2B5EF4-FFF2-40B4-BE49-F238E27FC236}">
                <a16:creationId xmlns:a16="http://schemas.microsoft.com/office/drawing/2014/main" id="{542BED8B-EF63-4211-9CEC-16345D7109BE}"/>
              </a:ext>
            </a:extLst>
          </p:cNvPr>
          <p:cNvCxnSpPr>
            <a:stCxn id="3074" idx="3"/>
            <a:endCxn id="3080" idx="1"/>
          </p:cNvCxnSpPr>
          <p:nvPr/>
        </p:nvCxnSpPr>
        <p:spPr>
          <a:xfrm>
            <a:off x="2585086" y="3843379"/>
            <a:ext cx="1497519" cy="11773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0621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 presetClass="entr" presetSubtype="0" fill="hold" nodeType="withEffect">
                                  <p:stCondLst>
                                    <p:cond delay="0"/>
                                  </p:stCondLst>
                                  <p:childTnLst>
                                    <p:set>
                                      <p:cBhvr>
                                        <p:cTn id="15" dur="1" fill="hold">
                                          <p:stCondLst>
                                            <p:cond delay="0"/>
                                          </p:stCondLst>
                                        </p:cTn>
                                        <p:tgtEl>
                                          <p:spTgt spid="308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07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08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2E38A3-4F08-4684-8251-01D1F4BE772D}"/>
              </a:ext>
            </a:extLst>
          </p:cNvPr>
          <p:cNvSpPr>
            <a:spLocks noGrp="1"/>
          </p:cNvSpPr>
          <p:nvPr>
            <p:ph type="title"/>
          </p:nvPr>
        </p:nvSpPr>
        <p:spPr>
          <a:xfrm>
            <a:off x="521998" y="842400"/>
            <a:ext cx="10194769" cy="720000"/>
          </a:xfrm>
        </p:spPr>
        <p:txBody>
          <a:bodyPr/>
          <a:lstStyle/>
          <a:p>
            <a:r>
              <a:rPr lang="en-GB" dirty="0"/>
              <a:t>Problem Solving Tools: Flowcharts  </a:t>
            </a:r>
          </a:p>
        </p:txBody>
      </p:sp>
      <p:pic>
        <p:nvPicPr>
          <p:cNvPr id="4098" name="Picture 2" descr="Flowchart Tutorial ( Complete Flowchart Guide with Examples )">
            <a:extLst>
              <a:ext uri="{FF2B5EF4-FFF2-40B4-BE49-F238E27FC236}">
                <a16:creationId xmlns:a16="http://schemas.microsoft.com/office/drawing/2014/main" id="{C477FC86-D3C9-4D57-9913-2021F7A004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9594"/>
          <a:stretch/>
        </p:blipFill>
        <p:spPr bwMode="auto">
          <a:xfrm>
            <a:off x="259779" y="1684444"/>
            <a:ext cx="3993286" cy="361920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3287D976-EC01-4845-92BC-5922F5360085}"/>
              </a:ext>
            </a:extLst>
          </p:cNvPr>
          <p:cNvGrpSpPr/>
          <p:nvPr/>
        </p:nvGrpSpPr>
        <p:grpSpPr>
          <a:xfrm>
            <a:off x="9713618" y="1543758"/>
            <a:ext cx="2478578" cy="4521254"/>
            <a:chOff x="4776899" y="908720"/>
            <a:chExt cx="3304771" cy="6028343"/>
          </a:xfrm>
        </p:grpSpPr>
        <p:sp>
          <p:nvSpPr>
            <p:cNvPr id="24" name="Flowchart: Alternate Process 23">
              <a:extLst>
                <a:ext uri="{FF2B5EF4-FFF2-40B4-BE49-F238E27FC236}">
                  <a16:creationId xmlns:a16="http://schemas.microsoft.com/office/drawing/2014/main" id="{73193752-E1E5-4D37-AC61-A8351385694F}"/>
                </a:ext>
              </a:extLst>
            </p:cNvPr>
            <p:cNvSpPr/>
            <p:nvPr/>
          </p:nvSpPr>
          <p:spPr>
            <a:xfrm>
              <a:off x="5390272" y="908720"/>
              <a:ext cx="1368152" cy="504056"/>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800" b="1" dirty="0">
                  <a:solidFill>
                    <a:schemeClr val="tx1"/>
                  </a:solidFill>
                </a:rPr>
                <a:t>Start</a:t>
              </a:r>
              <a:endParaRPr lang="en-US" sz="1800" b="1" dirty="0">
                <a:solidFill>
                  <a:schemeClr val="tx1"/>
                </a:solidFill>
              </a:endParaRPr>
            </a:p>
          </p:txBody>
        </p:sp>
        <p:sp>
          <p:nvSpPr>
            <p:cNvPr id="25" name="Flowchart: Process 24">
              <a:extLst>
                <a:ext uri="{FF2B5EF4-FFF2-40B4-BE49-F238E27FC236}">
                  <a16:creationId xmlns:a16="http://schemas.microsoft.com/office/drawing/2014/main" id="{860533E6-6E85-4091-9A84-E476C2C38630}"/>
                </a:ext>
              </a:extLst>
            </p:cNvPr>
            <p:cNvSpPr/>
            <p:nvPr/>
          </p:nvSpPr>
          <p:spPr>
            <a:xfrm>
              <a:off x="4813898" y="3048095"/>
              <a:ext cx="2519285" cy="452915"/>
            </a:xfrm>
            <a:prstGeom prst="flowChartProcess">
              <a:avLst/>
            </a:prstGeom>
            <a:ln w="28575">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600" b="1" dirty="0">
                  <a:solidFill>
                    <a:schemeClr val="tx1"/>
                  </a:solidFill>
                </a:rPr>
                <a:t>Check length</a:t>
              </a:r>
              <a:endParaRPr lang="en-US" sz="1600" b="1" dirty="0">
                <a:solidFill>
                  <a:schemeClr val="tx1"/>
                </a:solidFill>
              </a:endParaRPr>
            </a:p>
          </p:txBody>
        </p:sp>
        <p:grpSp>
          <p:nvGrpSpPr>
            <p:cNvPr id="26" name="Group 25">
              <a:extLst>
                <a:ext uri="{FF2B5EF4-FFF2-40B4-BE49-F238E27FC236}">
                  <a16:creationId xmlns:a16="http://schemas.microsoft.com/office/drawing/2014/main" id="{FF4C3812-F08C-4BB0-97B4-88A26544A2D4}"/>
                </a:ext>
              </a:extLst>
            </p:cNvPr>
            <p:cNvGrpSpPr/>
            <p:nvPr/>
          </p:nvGrpSpPr>
          <p:grpSpPr>
            <a:xfrm>
              <a:off x="5138244" y="3933056"/>
              <a:ext cx="1872208" cy="1296144"/>
              <a:chOff x="1511660" y="3687388"/>
              <a:chExt cx="1872208" cy="1296144"/>
            </a:xfrm>
          </p:grpSpPr>
          <p:sp>
            <p:nvSpPr>
              <p:cNvPr id="39" name="Flowchart: Decision 38">
                <a:extLst>
                  <a:ext uri="{FF2B5EF4-FFF2-40B4-BE49-F238E27FC236}">
                    <a16:creationId xmlns:a16="http://schemas.microsoft.com/office/drawing/2014/main" id="{08BE7675-2915-4158-BCB6-5D72DA990526}"/>
                  </a:ext>
                </a:extLst>
              </p:cNvPr>
              <p:cNvSpPr/>
              <p:nvPr/>
            </p:nvSpPr>
            <p:spPr>
              <a:xfrm>
                <a:off x="1511660" y="3687388"/>
                <a:ext cx="1872208" cy="1296144"/>
              </a:xfrm>
              <a:prstGeom prst="flowChartDecision">
                <a:avLst/>
              </a:prstGeom>
              <a:solidFill>
                <a:srgbClr val="92D050"/>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3" dirty="0"/>
              </a:p>
            </p:txBody>
          </p:sp>
          <p:sp>
            <p:nvSpPr>
              <p:cNvPr id="40" name="TextBox 39">
                <a:extLst>
                  <a:ext uri="{FF2B5EF4-FFF2-40B4-BE49-F238E27FC236}">
                    <a16:creationId xmlns:a16="http://schemas.microsoft.com/office/drawing/2014/main" id="{9E5CCB81-53C8-4430-9E6D-C05B7A5AF6F4}"/>
                  </a:ext>
                </a:extLst>
              </p:cNvPr>
              <p:cNvSpPr txBox="1"/>
              <p:nvPr/>
            </p:nvSpPr>
            <p:spPr>
              <a:xfrm>
                <a:off x="1957903" y="3831404"/>
                <a:ext cx="924356" cy="1046440"/>
              </a:xfrm>
              <a:prstGeom prst="rect">
                <a:avLst/>
              </a:prstGeom>
              <a:noFill/>
            </p:spPr>
            <p:txBody>
              <a:bodyPr wrap="none" rtlCol="0">
                <a:spAutoFit/>
              </a:bodyPr>
              <a:lstStyle/>
              <a:p>
                <a:pPr algn="ctr"/>
                <a:r>
                  <a:rPr lang="en-GB" sz="1500" b="1" dirty="0">
                    <a:solidFill>
                      <a:schemeClr val="bg1"/>
                    </a:solidFill>
                  </a:rPr>
                  <a:t>Match</a:t>
                </a:r>
              </a:p>
              <a:p>
                <a:pPr algn="ctr"/>
                <a:r>
                  <a:rPr lang="en-GB" sz="1500" b="1" dirty="0">
                    <a:solidFill>
                      <a:schemeClr val="bg1"/>
                    </a:solidFill>
                  </a:rPr>
                  <a:t> login</a:t>
                </a:r>
              </a:p>
              <a:p>
                <a:pPr algn="ctr"/>
                <a:r>
                  <a:rPr lang="en-GB" sz="1500" b="1" dirty="0" err="1">
                    <a:solidFill>
                      <a:schemeClr val="bg1"/>
                    </a:solidFill>
                  </a:rPr>
                  <a:t>pwd</a:t>
                </a:r>
                <a:endParaRPr lang="en-US" sz="1500" b="1" dirty="0">
                  <a:solidFill>
                    <a:schemeClr val="bg1"/>
                  </a:solidFill>
                </a:endParaRPr>
              </a:p>
            </p:txBody>
          </p:sp>
        </p:grpSp>
        <p:cxnSp>
          <p:nvCxnSpPr>
            <p:cNvPr id="27" name="Straight Arrow Connector 26">
              <a:extLst>
                <a:ext uri="{FF2B5EF4-FFF2-40B4-BE49-F238E27FC236}">
                  <a16:creationId xmlns:a16="http://schemas.microsoft.com/office/drawing/2014/main" id="{29D576AC-F7FF-4C06-9630-598ECF154C4E}"/>
                </a:ext>
              </a:extLst>
            </p:cNvPr>
            <p:cNvCxnSpPr>
              <a:stCxn id="24" idx="2"/>
              <a:endCxn id="33" idx="1"/>
            </p:cNvCxnSpPr>
            <p:nvPr/>
          </p:nvCxnSpPr>
          <p:spPr>
            <a:xfrm flipH="1">
              <a:off x="6073043" y="1412776"/>
              <a:ext cx="1305" cy="45291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D191483-B189-408E-A9DC-F36A6C54DDBB}"/>
                </a:ext>
              </a:extLst>
            </p:cNvPr>
            <p:cNvCxnSpPr>
              <a:cxnSpLocks/>
              <a:stCxn id="25" idx="2"/>
              <a:endCxn id="39" idx="0"/>
            </p:cNvCxnSpPr>
            <p:nvPr/>
          </p:nvCxnSpPr>
          <p:spPr>
            <a:xfrm>
              <a:off x="6073541" y="3501009"/>
              <a:ext cx="808" cy="43204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265115-6EE9-4647-9FF0-5CB42B80219D}"/>
                </a:ext>
              </a:extLst>
            </p:cNvPr>
            <p:cNvCxnSpPr>
              <a:cxnSpLocks/>
              <a:stCxn id="39" idx="2"/>
              <a:endCxn id="37" idx="0"/>
            </p:cNvCxnSpPr>
            <p:nvPr/>
          </p:nvCxnSpPr>
          <p:spPr>
            <a:xfrm>
              <a:off x="6074349" y="5229200"/>
              <a:ext cx="0" cy="3748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88">
              <a:extLst>
                <a:ext uri="{FF2B5EF4-FFF2-40B4-BE49-F238E27FC236}">
                  <a16:creationId xmlns:a16="http://schemas.microsoft.com/office/drawing/2014/main" id="{C7D48580-1F35-431A-A967-8A9CB8DE2420}"/>
                </a:ext>
              </a:extLst>
            </p:cNvPr>
            <p:cNvCxnSpPr>
              <a:stCxn id="39" idx="3"/>
              <a:endCxn id="33" idx="5"/>
            </p:cNvCxnSpPr>
            <p:nvPr/>
          </p:nvCxnSpPr>
          <p:spPr>
            <a:xfrm flipV="1">
              <a:off x="7010452" y="2163456"/>
              <a:ext cx="99506" cy="2417672"/>
            </a:xfrm>
            <a:prstGeom prst="bentConnector3">
              <a:avLst>
                <a:gd name="adj1" fmla="val 59025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ABB226A-730F-422A-8267-D738BE60CC0A}"/>
                </a:ext>
              </a:extLst>
            </p:cNvPr>
            <p:cNvSpPr txBox="1"/>
            <p:nvPr/>
          </p:nvSpPr>
          <p:spPr>
            <a:xfrm>
              <a:off x="5249152" y="5045672"/>
              <a:ext cx="750291" cy="410369"/>
            </a:xfrm>
            <a:prstGeom prst="rect">
              <a:avLst/>
            </a:prstGeom>
            <a:noFill/>
          </p:spPr>
          <p:txBody>
            <a:bodyPr wrap="none" rtlCol="0">
              <a:spAutoFit/>
            </a:bodyPr>
            <a:lstStyle/>
            <a:p>
              <a:r>
                <a:rPr lang="en-GB" sz="1400" b="1" dirty="0"/>
                <a:t>True</a:t>
              </a:r>
              <a:endParaRPr lang="en-US" sz="1400" b="1" dirty="0"/>
            </a:p>
          </p:txBody>
        </p:sp>
        <p:sp>
          <p:nvSpPr>
            <p:cNvPr id="32" name="TextBox 31">
              <a:extLst>
                <a:ext uri="{FF2B5EF4-FFF2-40B4-BE49-F238E27FC236}">
                  <a16:creationId xmlns:a16="http://schemas.microsoft.com/office/drawing/2014/main" id="{A591098B-4A95-4986-B5E6-B2B9ACA9515B}"/>
                </a:ext>
              </a:extLst>
            </p:cNvPr>
            <p:cNvSpPr txBox="1"/>
            <p:nvPr/>
          </p:nvSpPr>
          <p:spPr>
            <a:xfrm>
              <a:off x="6796545" y="4653136"/>
              <a:ext cx="855363" cy="410369"/>
            </a:xfrm>
            <a:prstGeom prst="rect">
              <a:avLst/>
            </a:prstGeom>
            <a:noFill/>
          </p:spPr>
          <p:txBody>
            <a:bodyPr wrap="none" rtlCol="0">
              <a:spAutoFit/>
            </a:bodyPr>
            <a:lstStyle/>
            <a:p>
              <a:r>
                <a:rPr lang="en-GB" sz="1400" b="1" dirty="0"/>
                <a:t>False</a:t>
              </a:r>
              <a:endParaRPr lang="en-US" sz="1400" b="1" dirty="0"/>
            </a:p>
          </p:txBody>
        </p:sp>
        <p:sp>
          <p:nvSpPr>
            <p:cNvPr id="33" name="Flowchart: Data 32">
              <a:extLst>
                <a:ext uri="{FF2B5EF4-FFF2-40B4-BE49-F238E27FC236}">
                  <a16:creationId xmlns:a16="http://schemas.microsoft.com/office/drawing/2014/main" id="{82490878-D7FC-479B-B5AD-8CA054025409}"/>
                </a:ext>
              </a:extLst>
            </p:cNvPr>
            <p:cNvSpPr/>
            <p:nvPr/>
          </p:nvSpPr>
          <p:spPr>
            <a:xfrm>
              <a:off x="4776899" y="1865690"/>
              <a:ext cx="2592288" cy="595531"/>
            </a:xfrm>
            <a:prstGeom prst="flowChartInputOutput">
              <a:avLst/>
            </a:prstGeom>
            <a:solidFill>
              <a:schemeClr val="accent3">
                <a:lumMod val="20000"/>
                <a:lumOff val="80000"/>
              </a:schemeClr>
            </a:solidFill>
            <a:ln w="38100"/>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500" b="1" dirty="0"/>
                <a:t>Username/</a:t>
              </a:r>
            </a:p>
            <a:p>
              <a:pPr algn="ctr"/>
              <a:r>
                <a:rPr lang="en-GB" sz="1500" b="1" dirty="0"/>
                <a:t>password</a:t>
              </a:r>
              <a:endParaRPr lang="en-US" sz="1500" b="1" dirty="0"/>
            </a:p>
          </p:txBody>
        </p:sp>
        <p:cxnSp>
          <p:nvCxnSpPr>
            <p:cNvPr id="34" name="Straight Arrow Connector 33">
              <a:extLst>
                <a:ext uri="{FF2B5EF4-FFF2-40B4-BE49-F238E27FC236}">
                  <a16:creationId xmlns:a16="http://schemas.microsoft.com/office/drawing/2014/main" id="{BAFA0581-1469-4527-9ACF-751589B13E40}"/>
                </a:ext>
              </a:extLst>
            </p:cNvPr>
            <p:cNvCxnSpPr>
              <a:cxnSpLocks/>
              <a:stCxn id="33" idx="4"/>
              <a:endCxn id="25" idx="0"/>
            </p:cNvCxnSpPr>
            <p:nvPr/>
          </p:nvCxnSpPr>
          <p:spPr>
            <a:xfrm>
              <a:off x="6073043" y="2461221"/>
              <a:ext cx="497" cy="58687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Flowchart: Alternate Process 34">
              <a:extLst>
                <a:ext uri="{FF2B5EF4-FFF2-40B4-BE49-F238E27FC236}">
                  <a16:creationId xmlns:a16="http://schemas.microsoft.com/office/drawing/2014/main" id="{C6DD08E0-7812-42FE-8D61-151AC6480ECA}"/>
                </a:ext>
              </a:extLst>
            </p:cNvPr>
            <p:cNvSpPr/>
            <p:nvPr/>
          </p:nvSpPr>
          <p:spPr>
            <a:xfrm>
              <a:off x="5390272" y="6586315"/>
              <a:ext cx="1368152" cy="350748"/>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800" b="1" dirty="0"/>
                <a:t>End</a:t>
              </a:r>
              <a:endParaRPr lang="en-US" sz="1800" b="1" dirty="0"/>
            </a:p>
          </p:txBody>
        </p:sp>
        <p:cxnSp>
          <p:nvCxnSpPr>
            <p:cNvPr id="36" name="Straight Arrow Connector 35">
              <a:extLst>
                <a:ext uri="{FF2B5EF4-FFF2-40B4-BE49-F238E27FC236}">
                  <a16:creationId xmlns:a16="http://schemas.microsoft.com/office/drawing/2014/main" id="{8DC4F1F9-D97B-45FE-8584-2D323D495698}"/>
                </a:ext>
              </a:extLst>
            </p:cNvPr>
            <p:cNvCxnSpPr>
              <a:cxnSpLocks/>
              <a:stCxn id="37" idx="2"/>
              <a:endCxn id="35" idx="0"/>
            </p:cNvCxnSpPr>
            <p:nvPr/>
          </p:nvCxnSpPr>
          <p:spPr>
            <a:xfrm>
              <a:off x="6074349" y="6176120"/>
              <a:ext cx="0" cy="4101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Flowchart: Process 36">
              <a:extLst>
                <a:ext uri="{FF2B5EF4-FFF2-40B4-BE49-F238E27FC236}">
                  <a16:creationId xmlns:a16="http://schemas.microsoft.com/office/drawing/2014/main" id="{B8124AE1-AA2E-4791-9E9B-477413ABBB8D}"/>
                </a:ext>
              </a:extLst>
            </p:cNvPr>
            <p:cNvSpPr/>
            <p:nvPr/>
          </p:nvSpPr>
          <p:spPr>
            <a:xfrm>
              <a:off x="5174248" y="5604008"/>
              <a:ext cx="1800200" cy="572113"/>
            </a:xfrm>
            <a:prstGeom prst="flowChartProcess">
              <a:avLst/>
            </a:prstGeom>
            <a:ln w="28575">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500" b="1" dirty="0">
                  <a:solidFill>
                    <a:schemeClr val="tx1"/>
                  </a:solidFill>
                </a:rPr>
                <a:t>Load user profile</a:t>
              </a:r>
              <a:endParaRPr lang="en-US" sz="1500" b="1" dirty="0">
                <a:solidFill>
                  <a:schemeClr val="tx1"/>
                </a:solidFill>
              </a:endParaRPr>
            </a:p>
          </p:txBody>
        </p:sp>
        <p:sp>
          <p:nvSpPr>
            <p:cNvPr id="38" name="TextBox 37">
              <a:extLst>
                <a:ext uri="{FF2B5EF4-FFF2-40B4-BE49-F238E27FC236}">
                  <a16:creationId xmlns:a16="http://schemas.microsoft.com/office/drawing/2014/main" id="{F4E1B7F2-3062-43FC-9794-6DE00757DD0C}"/>
                </a:ext>
              </a:extLst>
            </p:cNvPr>
            <p:cNvSpPr txBox="1"/>
            <p:nvPr/>
          </p:nvSpPr>
          <p:spPr>
            <a:xfrm rot="16200000">
              <a:off x="7229898" y="3283414"/>
              <a:ext cx="1293176" cy="410369"/>
            </a:xfrm>
            <a:prstGeom prst="rect">
              <a:avLst/>
            </a:prstGeom>
            <a:noFill/>
          </p:spPr>
          <p:txBody>
            <a:bodyPr wrap="none" rtlCol="0">
              <a:spAutoFit/>
            </a:bodyPr>
            <a:lstStyle/>
            <a:p>
              <a:r>
                <a:rPr lang="en-GB" sz="1400" b="1" dirty="0"/>
                <a:t>Try again</a:t>
              </a:r>
              <a:endParaRPr lang="en-US" sz="1400" b="1" dirty="0"/>
            </a:p>
          </p:txBody>
        </p:sp>
      </p:grpSp>
      <p:sp>
        <p:nvSpPr>
          <p:cNvPr id="47" name="TextBox 46">
            <a:extLst>
              <a:ext uri="{FF2B5EF4-FFF2-40B4-BE49-F238E27FC236}">
                <a16:creationId xmlns:a16="http://schemas.microsoft.com/office/drawing/2014/main" id="{479E835D-D1FA-4DF6-BD0E-F3D84D785816}"/>
              </a:ext>
            </a:extLst>
          </p:cNvPr>
          <p:cNvSpPr txBox="1"/>
          <p:nvPr/>
        </p:nvSpPr>
        <p:spPr>
          <a:xfrm>
            <a:off x="9529711" y="1166546"/>
            <a:ext cx="2374111" cy="307777"/>
          </a:xfrm>
          <a:prstGeom prst="rect">
            <a:avLst/>
          </a:prstGeom>
          <a:noFill/>
        </p:spPr>
        <p:txBody>
          <a:bodyPr wrap="none" rtlCol="0">
            <a:spAutoFit/>
          </a:bodyPr>
          <a:lstStyle/>
          <a:p>
            <a:r>
              <a:rPr lang="en-GB" sz="1400" b="1" dirty="0"/>
              <a:t>Example: Authentication  </a:t>
            </a:r>
            <a:endParaRPr lang="en-US" sz="1400" b="1" dirty="0"/>
          </a:p>
        </p:txBody>
      </p:sp>
      <p:sp>
        <p:nvSpPr>
          <p:cNvPr id="48" name="Flowchart: Alternate Process 47">
            <a:extLst>
              <a:ext uri="{FF2B5EF4-FFF2-40B4-BE49-F238E27FC236}">
                <a16:creationId xmlns:a16="http://schemas.microsoft.com/office/drawing/2014/main" id="{0E6F6A23-8CB3-4880-AFE0-BDAB98066533}"/>
              </a:ext>
            </a:extLst>
          </p:cNvPr>
          <p:cNvSpPr/>
          <p:nvPr/>
        </p:nvSpPr>
        <p:spPr>
          <a:xfrm>
            <a:off x="6222768" y="1543758"/>
            <a:ext cx="1026114" cy="378042"/>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800" b="1" dirty="0">
                <a:solidFill>
                  <a:schemeClr val="tx1"/>
                </a:solidFill>
              </a:rPr>
              <a:t>Start</a:t>
            </a:r>
            <a:endParaRPr lang="en-US" sz="1800" b="1" dirty="0">
              <a:solidFill>
                <a:schemeClr val="tx1"/>
              </a:solidFill>
            </a:endParaRPr>
          </a:p>
        </p:txBody>
      </p:sp>
      <p:sp>
        <p:nvSpPr>
          <p:cNvPr id="49" name="Flowchart: Process 48">
            <a:extLst>
              <a:ext uri="{FF2B5EF4-FFF2-40B4-BE49-F238E27FC236}">
                <a16:creationId xmlns:a16="http://schemas.microsoft.com/office/drawing/2014/main" id="{EAA7EA18-F3EC-4181-B0AB-1731D97C5699}"/>
              </a:ext>
            </a:extLst>
          </p:cNvPr>
          <p:cNvSpPr/>
          <p:nvPr/>
        </p:nvSpPr>
        <p:spPr>
          <a:xfrm>
            <a:off x="6060750" y="3013551"/>
            <a:ext cx="1350150" cy="339686"/>
          </a:xfrm>
          <a:prstGeom prst="flowChartProcess">
            <a:avLst/>
          </a:prstGeom>
          <a:ln w="28575">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800" b="1" dirty="0">
                <a:solidFill>
                  <a:schemeClr val="tx1"/>
                </a:solidFill>
              </a:rPr>
              <a:t>Process</a:t>
            </a:r>
            <a:endParaRPr lang="en-US" sz="1800" b="1" dirty="0">
              <a:solidFill>
                <a:schemeClr val="tx1"/>
              </a:solidFill>
            </a:endParaRPr>
          </a:p>
        </p:txBody>
      </p:sp>
      <p:grpSp>
        <p:nvGrpSpPr>
          <p:cNvPr id="50" name="Group 49">
            <a:extLst>
              <a:ext uri="{FF2B5EF4-FFF2-40B4-BE49-F238E27FC236}">
                <a16:creationId xmlns:a16="http://schemas.microsoft.com/office/drawing/2014/main" id="{D52BC263-BCD1-4240-A388-D64EDD787FAA}"/>
              </a:ext>
            </a:extLst>
          </p:cNvPr>
          <p:cNvGrpSpPr/>
          <p:nvPr/>
        </p:nvGrpSpPr>
        <p:grpSpPr>
          <a:xfrm>
            <a:off x="6033747" y="3677273"/>
            <a:ext cx="1404156" cy="972108"/>
            <a:chOff x="1511660" y="3687388"/>
            <a:chExt cx="1872208" cy="1296144"/>
          </a:xfrm>
        </p:grpSpPr>
        <p:sp>
          <p:nvSpPr>
            <p:cNvPr id="51" name="Flowchart: Decision 50">
              <a:extLst>
                <a:ext uri="{FF2B5EF4-FFF2-40B4-BE49-F238E27FC236}">
                  <a16:creationId xmlns:a16="http://schemas.microsoft.com/office/drawing/2014/main" id="{875C8BC1-CC28-4E89-B0F0-685C6AC59CA3}"/>
                </a:ext>
              </a:extLst>
            </p:cNvPr>
            <p:cNvSpPr/>
            <p:nvPr/>
          </p:nvSpPr>
          <p:spPr>
            <a:xfrm>
              <a:off x="1511660" y="3687388"/>
              <a:ext cx="1872208" cy="1296144"/>
            </a:xfrm>
            <a:prstGeom prst="flowChartDecision">
              <a:avLst/>
            </a:prstGeom>
            <a:solidFill>
              <a:srgbClr val="92D050"/>
            </a:solidFill>
            <a:ln w="28575">
              <a:solidFill>
                <a:srgbClr val="00B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53" dirty="0"/>
            </a:p>
          </p:txBody>
        </p:sp>
        <p:sp>
          <p:nvSpPr>
            <p:cNvPr id="52" name="TextBox 51">
              <a:extLst>
                <a:ext uri="{FF2B5EF4-FFF2-40B4-BE49-F238E27FC236}">
                  <a16:creationId xmlns:a16="http://schemas.microsoft.com/office/drawing/2014/main" id="{4BF6536E-2440-4740-8287-7A5791994954}"/>
                </a:ext>
              </a:extLst>
            </p:cNvPr>
            <p:cNvSpPr txBox="1"/>
            <p:nvPr/>
          </p:nvSpPr>
          <p:spPr>
            <a:xfrm>
              <a:off x="1681304" y="4050259"/>
              <a:ext cx="1682512" cy="49244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GB" b="1" dirty="0">
                  <a:solidFill>
                    <a:schemeClr val="tx1"/>
                  </a:solidFill>
                </a:rPr>
                <a:t>Condition</a:t>
              </a:r>
              <a:endParaRPr lang="en-US" b="1" dirty="0">
                <a:solidFill>
                  <a:schemeClr val="tx1"/>
                </a:solidFill>
              </a:endParaRPr>
            </a:p>
          </p:txBody>
        </p:sp>
      </p:grpSp>
      <p:cxnSp>
        <p:nvCxnSpPr>
          <p:cNvPr id="53" name="Straight Arrow Connector 52">
            <a:extLst>
              <a:ext uri="{FF2B5EF4-FFF2-40B4-BE49-F238E27FC236}">
                <a16:creationId xmlns:a16="http://schemas.microsoft.com/office/drawing/2014/main" id="{93D6C810-F27E-4623-8078-033A51583821}"/>
              </a:ext>
            </a:extLst>
          </p:cNvPr>
          <p:cNvCxnSpPr>
            <a:stCxn id="48" idx="2"/>
            <a:endCxn id="59" idx="1"/>
          </p:cNvCxnSpPr>
          <p:nvPr/>
        </p:nvCxnSpPr>
        <p:spPr>
          <a:xfrm flipH="1">
            <a:off x="6734847" y="1921800"/>
            <a:ext cx="979" cy="43204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58630B8-ED2A-46CF-9AEA-5ABF8F4891DC}"/>
              </a:ext>
            </a:extLst>
          </p:cNvPr>
          <p:cNvCxnSpPr>
            <a:stCxn id="49" idx="2"/>
            <a:endCxn id="51" idx="0"/>
          </p:cNvCxnSpPr>
          <p:nvPr/>
        </p:nvCxnSpPr>
        <p:spPr>
          <a:xfrm>
            <a:off x="6735825" y="3353237"/>
            <a:ext cx="0" cy="3240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5977856-C905-405D-8DC9-C0924E7DC26F}"/>
              </a:ext>
            </a:extLst>
          </p:cNvPr>
          <p:cNvCxnSpPr>
            <a:cxnSpLocks/>
            <a:stCxn id="51" idx="2"/>
          </p:cNvCxnSpPr>
          <p:nvPr/>
        </p:nvCxnSpPr>
        <p:spPr>
          <a:xfrm>
            <a:off x="6735825" y="4649381"/>
            <a:ext cx="0" cy="389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20">
            <a:extLst>
              <a:ext uri="{FF2B5EF4-FFF2-40B4-BE49-F238E27FC236}">
                <a16:creationId xmlns:a16="http://schemas.microsoft.com/office/drawing/2014/main" id="{6D1788FC-1B79-445C-AAF1-085B6506F0B1}"/>
              </a:ext>
            </a:extLst>
          </p:cNvPr>
          <p:cNvCxnSpPr>
            <a:stCxn id="51" idx="3"/>
            <a:endCxn id="49" idx="3"/>
          </p:cNvCxnSpPr>
          <p:nvPr/>
        </p:nvCxnSpPr>
        <p:spPr>
          <a:xfrm flipH="1" flipV="1">
            <a:off x="7410900" y="3183395"/>
            <a:ext cx="27003" cy="979933"/>
          </a:xfrm>
          <a:prstGeom prst="bentConnector3">
            <a:avLst>
              <a:gd name="adj1" fmla="val -1618048"/>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74AB71D-C1A1-4E26-A72D-9A208CDA4DE1}"/>
              </a:ext>
            </a:extLst>
          </p:cNvPr>
          <p:cNvSpPr txBox="1"/>
          <p:nvPr/>
        </p:nvSpPr>
        <p:spPr>
          <a:xfrm>
            <a:off x="6184041" y="4573335"/>
            <a:ext cx="562718" cy="307777"/>
          </a:xfrm>
          <a:prstGeom prst="rect">
            <a:avLst/>
          </a:prstGeom>
          <a:noFill/>
        </p:spPr>
        <p:txBody>
          <a:bodyPr wrap="none" rtlCol="0">
            <a:spAutoFit/>
          </a:bodyPr>
          <a:lstStyle/>
          <a:p>
            <a:r>
              <a:rPr lang="en-GB" sz="1400" b="1" dirty="0"/>
              <a:t>True</a:t>
            </a:r>
            <a:endParaRPr lang="en-US" sz="1400" b="1" dirty="0"/>
          </a:p>
        </p:txBody>
      </p:sp>
      <p:sp>
        <p:nvSpPr>
          <p:cNvPr id="58" name="TextBox 57">
            <a:extLst>
              <a:ext uri="{FF2B5EF4-FFF2-40B4-BE49-F238E27FC236}">
                <a16:creationId xmlns:a16="http://schemas.microsoft.com/office/drawing/2014/main" id="{A9C70EA8-99C5-4652-BA60-C91E5A8FA522}"/>
              </a:ext>
            </a:extLst>
          </p:cNvPr>
          <p:cNvSpPr txBox="1"/>
          <p:nvPr/>
        </p:nvSpPr>
        <p:spPr>
          <a:xfrm>
            <a:off x="7277473" y="4217333"/>
            <a:ext cx="641522" cy="307777"/>
          </a:xfrm>
          <a:prstGeom prst="rect">
            <a:avLst/>
          </a:prstGeom>
          <a:noFill/>
        </p:spPr>
        <p:txBody>
          <a:bodyPr wrap="none" rtlCol="0">
            <a:spAutoFit/>
          </a:bodyPr>
          <a:lstStyle/>
          <a:p>
            <a:r>
              <a:rPr lang="en-GB" sz="1400" b="1" dirty="0"/>
              <a:t>False</a:t>
            </a:r>
            <a:endParaRPr lang="en-US" sz="1400" b="1" dirty="0"/>
          </a:p>
        </p:txBody>
      </p:sp>
      <p:sp>
        <p:nvSpPr>
          <p:cNvPr id="59" name="Flowchart: Data 58">
            <a:extLst>
              <a:ext uri="{FF2B5EF4-FFF2-40B4-BE49-F238E27FC236}">
                <a16:creationId xmlns:a16="http://schemas.microsoft.com/office/drawing/2014/main" id="{F7C7D486-9876-4656-9EEF-E66B6E2F789F}"/>
              </a:ext>
            </a:extLst>
          </p:cNvPr>
          <p:cNvSpPr/>
          <p:nvPr/>
        </p:nvSpPr>
        <p:spPr>
          <a:xfrm>
            <a:off x="5762738" y="2353849"/>
            <a:ext cx="1944216" cy="354286"/>
          </a:xfrm>
          <a:prstGeom prst="flowChartInputOutput">
            <a:avLst/>
          </a:prstGeom>
          <a:solidFill>
            <a:schemeClr val="accent3">
              <a:lumMod val="20000"/>
              <a:lumOff val="80000"/>
            </a:schemeClr>
          </a:solidFill>
          <a:ln w="38100"/>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800" b="1" dirty="0"/>
              <a:t>Input</a:t>
            </a:r>
            <a:endParaRPr lang="en-US" sz="1800" b="1" dirty="0"/>
          </a:p>
        </p:txBody>
      </p:sp>
      <p:cxnSp>
        <p:nvCxnSpPr>
          <p:cNvPr id="60" name="Straight Arrow Connector 59">
            <a:extLst>
              <a:ext uri="{FF2B5EF4-FFF2-40B4-BE49-F238E27FC236}">
                <a16:creationId xmlns:a16="http://schemas.microsoft.com/office/drawing/2014/main" id="{4D7F1AB0-B14E-44AF-A497-A729F1CA5CFE}"/>
              </a:ext>
            </a:extLst>
          </p:cNvPr>
          <p:cNvCxnSpPr>
            <a:stCxn id="59" idx="4"/>
            <a:endCxn id="49" idx="0"/>
          </p:cNvCxnSpPr>
          <p:nvPr/>
        </p:nvCxnSpPr>
        <p:spPr>
          <a:xfrm>
            <a:off x="6734847" y="2708135"/>
            <a:ext cx="979" cy="30541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Flowchart: Alternate Process 60">
            <a:extLst>
              <a:ext uri="{FF2B5EF4-FFF2-40B4-BE49-F238E27FC236}">
                <a16:creationId xmlns:a16="http://schemas.microsoft.com/office/drawing/2014/main" id="{A8E8D6C8-EE81-4835-9FA9-C3F31EA6BDF2}"/>
              </a:ext>
            </a:extLst>
          </p:cNvPr>
          <p:cNvSpPr/>
          <p:nvPr/>
        </p:nvSpPr>
        <p:spPr>
          <a:xfrm>
            <a:off x="6222768" y="5648214"/>
            <a:ext cx="1026114" cy="324036"/>
          </a:xfrm>
          <a:prstGeom prst="flowChartAlternate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GB" sz="1800" b="1" dirty="0"/>
              <a:t>End</a:t>
            </a:r>
            <a:endParaRPr lang="en-US" sz="1800" b="1" dirty="0"/>
          </a:p>
        </p:txBody>
      </p:sp>
      <p:cxnSp>
        <p:nvCxnSpPr>
          <p:cNvPr id="62" name="Straight Arrow Connector 61">
            <a:extLst>
              <a:ext uri="{FF2B5EF4-FFF2-40B4-BE49-F238E27FC236}">
                <a16:creationId xmlns:a16="http://schemas.microsoft.com/office/drawing/2014/main" id="{6A2E2B4B-D16A-4EFF-9ED4-343CE5796D6A}"/>
              </a:ext>
            </a:extLst>
          </p:cNvPr>
          <p:cNvCxnSpPr>
            <a:cxnSpLocks/>
            <a:endCxn id="61" idx="0"/>
          </p:cNvCxnSpPr>
          <p:nvPr/>
        </p:nvCxnSpPr>
        <p:spPr>
          <a:xfrm>
            <a:off x="6735825" y="5378184"/>
            <a:ext cx="0" cy="27003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Flowchart: Process 62">
            <a:extLst>
              <a:ext uri="{FF2B5EF4-FFF2-40B4-BE49-F238E27FC236}">
                <a16:creationId xmlns:a16="http://schemas.microsoft.com/office/drawing/2014/main" id="{D861D46F-662B-4773-92CC-F9962D8FD392}"/>
              </a:ext>
            </a:extLst>
          </p:cNvPr>
          <p:cNvSpPr/>
          <p:nvPr/>
        </p:nvSpPr>
        <p:spPr>
          <a:xfrm>
            <a:off x="6072714" y="5037071"/>
            <a:ext cx="1350150" cy="339686"/>
          </a:xfrm>
          <a:prstGeom prst="flowChartProcess">
            <a:avLst/>
          </a:prstGeom>
          <a:ln w="28575">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sz="1800" b="1" dirty="0">
                <a:solidFill>
                  <a:schemeClr val="tx1"/>
                </a:solidFill>
              </a:rPr>
              <a:t>Process</a:t>
            </a:r>
            <a:endParaRPr lang="en-US" sz="1800" b="1" dirty="0">
              <a:solidFill>
                <a:schemeClr val="tx1"/>
              </a:solidFill>
            </a:endParaRPr>
          </a:p>
        </p:txBody>
      </p:sp>
      <p:sp>
        <p:nvSpPr>
          <p:cNvPr id="46" name="Arrow: Curved Down 45">
            <a:extLst>
              <a:ext uri="{FF2B5EF4-FFF2-40B4-BE49-F238E27FC236}">
                <a16:creationId xmlns:a16="http://schemas.microsoft.com/office/drawing/2014/main" id="{3EF8EE5A-3523-49F2-8528-D452C4EBC88B}"/>
              </a:ext>
            </a:extLst>
          </p:cNvPr>
          <p:cNvSpPr/>
          <p:nvPr/>
        </p:nvSpPr>
        <p:spPr>
          <a:xfrm>
            <a:off x="4691270" y="3318131"/>
            <a:ext cx="1088889" cy="354286"/>
          </a:xfrm>
          <a:prstGeom prst="curvedDownArrow">
            <a:avLst>
              <a:gd name="adj1" fmla="val 25000"/>
              <a:gd name="adj2" fmla="val 57802"/>
              <a:gd name="adj3" fmla="val 54924"/>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175703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97F5336-310E-4329-97C7-C4F1B9343939}"/>
              </a:ext>
            </a:extLst>
          </p:cNvPr>
          <p:cNvSpPr>
            <a:spLocks noGrp="1"/>
          </p:cNvSpPr>
          <p:nvPr>
            <p:ph type="title"/>
          </p:nvPr>
        </p:nvSpPr>
        <p:spPr>
          <a:xfrm>
            <a:off x="0" y="1127852"/>
            <a:ext cx="6035792" cy="720000"/>
          </a:xfrm>
        </p:spPr>
        <p:txBody>
          <a:bodyPr>
            <a:normAutofit fontScale="90000"/>
          </a:bodyPr>
          <a:lstStyle/>
          <a:p>
            <a:pPr algn="ctr">
              <a:lnSpc>
                <a:spcPct val="100000"/>
              </a:lnSpc>
            </a:pPr>
            <a:r>
              <a:rPr lang="en-GB" sz="4400" dirty="0">
                <a:solidFill>
                  <a:schemeClr val="bg1"/>
                </a:solidFill>
              </a:rPr>
              <a:t>Computing Architecture</a:t>
            </a:r>
          </a:p>
        </p:txBody>
      </p:sp>
    </p:spTree>
    <p:extLst>
      <p:ext uri="{BB962C8B-B14F-4D97-AF65-F5344CB8AC3E}">
        <p14:creationId xmlns:p14="http://schemas.microsoft.com/office/powerpoint/2010/main" val="2119705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521998" y="842400"/>
            <a:ext cx="11345323" cy="720000"/>
          </a:xfrm>
        </p:spPr>
        <p:txBody>
          <a:bodyPr>
            <a:noAutofit/>
          </a:bodyPr>
          <a:lstStyle/>
          <a:p>
            <a:r>
              <a:rPr lang="en-US" altLang="en-US" dirty="0"/>
              <a:t>Functional Units of a Computer                           </a:t>
            </a:r>
            <a:r>
              <a:rPr lang="en-US" altLang="en-US" sz="1800" dirty="0"/>
              <a:t>(1/2)</a:t>
            </a:r>
            <a:r>
              <a:rPr lang="en-US" altLang="en-US" dirty="0"/>
              <a:t>   </a:t>
            </a:r>
          </a:p>
        </p:txBody>
      </p:sp>
      <p:sp>
        <p:nvSpPr>
          <p:cNvPr id="248838" name="Freeform 6"/>
          <p:cNvSpPr>
            <a:spLocks noChangeAspect="1"/>
          </p:cNvSpPr>
          <p:nvPr/>
        </p:nvSpPr>
        <p:spPr bwMode="auto">
          <a:xfrm>
            <a:off x="6621712" y="2586508"/>
            <a:ext cx="1421606" cy="2133124"/>
          </a:xfrm>
          <a:custGeom>
            <a:avLst/>
            <a:gdLst>
              <a:gd name="T0" fmla="*/ 0 w 1493"/>
              <a:gd name="T1" fmla="*/ 0 h 2240"/>
              <a:gd name="T2" fmla="*/ 0 w 1493"/>
              <a:gd name="T3" fmla="*/ 2240 h 2240"/>
              <a:gd name="T4" fmla="*/ 1493 w 1493"/>
              <a:gd name="T5" fmla="*/ 2240 h 2240"/>
              <a:gd name="T6" fmla="*/ 1493 w 1493"/>
              <a:gd name="T7" fmla="*/ 0 h 2240"/>
              <a:gd name="T8" fmla="*/ 0 w 1493"/>
              <a:gd name="T9" fmla="*/ 0 h 2240"/>
              <a:gd name="T10" fmla="*/ 0 w 1493"/>
              <a:gd name="T11" fmla="*/ 0 h 2240"/>
            </a:gdLst>
            <a:ahLst/>
            <a:cxnLst>
              <a:cxn ang="0">
                <a:pos x="T0" y="T1"/>
              </a:cxn>
              <a:cxn ang="0">
                <a:pos x="T2" y="T3"/>
              </a:cxn>
              <a:cxn ang="0">
                <a:pos x="T4" y="T5"/>
              </a:cxn>
              <a:cxn ang="0">
                <a:pos x="T6" y="T7"/>
              </a:cxn>
              <a:cxn ang="0">
                <a:pos x="T8" y="T9"/>
              </a:cxn>
              <a:cxn ang="0">
                <a:pos x="T10" y="T11"/>
              </a:cxn>
            </a:cxnLst>
            <a:rect l="0" t="0" r="r" b="b"/>
            <a:pathLst>
              <a:path w="1493" h="2240">
                <a:moveTo>
                  <a:pt x="0" y="0"/>
                </a:moveTo>
                <a:lnTo>
                  <a:pt x="0" y="2240"/>
                </a:lnTo>
                <a:lnTo>
                  <a:pt x="1493" y="2240"/>
                </a:lnTo>
                <a:lnTo>
                  <a:pt x="1493" y="0"/>
                </a:lnTo>
                <a:lnTo>
                  <a:pt x="0" y="0"/>
                </a:lnTo>
                <a:lnTo>
                  <a:pt x="0" y="0"/>
                </a:lnTo>
                <a:close/>
              </a:path>
            </a:pathLst>
          </a:custGeom>
          <a:solidFill>
            <a:srgbClr val="E5FFFF"/>
          </a:solidFill>
          <a:ln w="0">
            <a:solidFill>
              <a:srgbClr val="E5FFFF"/>
            </a:solidFill>
            <a:prstDash val="solid"/>
            <a:round/>
            <a:headEnd/>
            <a:tailEnd/>
          </a:ln>
        </p:spPr>
        <p:txBody>
          <a:bodyPr/>
          <a:lstStyle/>
          <a:p>
            <a:endParaRPr lang="en-US" sz="1264">
              <a:latin typeface="+mj-lt"/>
            </a:endParaRPr>
          </a:p>
        </p:txBody>
      </p:sp>
      <p:sp>
        <p:nvSpPr>
          <p:cNvPr id="248839" name="Rectangle 7"/>
          <p:cNvSpPr>
            <a:spLocks noChangeAspect="1" noChangeArrowheads="1"/>
          </p:cNvSpPr>
          <p:nvPr/>
        </p:nvSpPr>
        <p:spPr bwMode="auto">
          <a:xfrm>
            <a:off x="6621712" y="2586508"/>
            <a:ext cx="1421606" cy="2133124"/>
          </a:xfrm>
          <a:prstGeom prst="rect">
            <a:avLst/>
          </a:prstGeom>
          <a:solidFill>
            <a:schemeClr val="accent2">
              <a:lumMod val="40000"/>
              <a:lumOff val="60000"/>
            </a:schemeClr>
          </a:solidFill>
          <a:ln w="25400">
            <a:solidFill>
              <a:srgbClr val="003366"/>
            </a:solidFill>
            <a:miter lim="800000"/>
            <a:headEnd/>
            <a:tailEnd/>
          </a:ln>
        </p:spPr>
        <p:txBody>
          <a:bodyPr/>
          <a:lstStyle/>
          <a:p>
            <a:endParaRPr lang="en-US" sz="1264" dirty="0">
              <a:latin typeface="+mj-lt"/>
            </a:endParaRPr>
          </a:p>
        </p:txBody>
      </p:sp>
      <p:sp>
        <p:nvSpPr>
          <p:cNvPr id="248840" name="Freeform 8"/>
          <p:cNvSpPr>
            <a:spLocks noChangeAspect="1"/>
          </p:cNvSpPr>
          <p:nvPr/>
        </p:nvSpPr>
        <p:spPr bwMode="auto">
          <a:xfrm>
            <a:off x="2547732" y="2586508"/>
            <a:ext cx="1421606" cy="2133124"/>
          </a:xfrm>
          <a:custGeom>
            <a:avLst/>
            <a:gdLst>
              <a:gd name="T0" fmla="*/ 0 w 1493"/>
              <a:gd name="T1" fmla="*/ 0 h 2240"/>
              <a:gd name="T2" fmla="*/ 0 w 1493"/>
              <a:gd name="T3" fmla="*/ 2240 h 2240"/>
              <a:gd name="T4" fmla="*/ 1493 w 1493"/>
              <a:gd name="T5" fmla="*/ 2240 h 2240"/>
              <a:gd name="T6" fmla="*/ 1493 w 1493"/>
              <a:gd name="T7" fmla="*/ 0 h 2240"/>
              <a:gd name="T8" fmla="*/ 0 w 1493"/>
              <a:gd name="T9" fmla="*/ 0 h 2240"/>
              <a:gd name="T10" fmla="*/ 0 w 1493"/>
              <a:gd name="T11" fmla="*/ 0 h 2240"/>
            </a:gdLst>
            <a:ahLst/>
            <a:cxnLst>
              <a:cxn ang="0">
                <a:pos x="T0" y="T1"/>
              </a:cxn>
              <a:cxn ang="0">
                <a:pos x="T2" y="T3"/>
              </a:cxn>
              <a:cxn ang="0">
                <a:pos x="T4" y="T5"/>
              </a:cxn>
              <a:cxn ang="0">
                <a:pos x="T6" y="T7"/>
              </a:cxn>
              <a:cxn ang="0">
                <a:pos x="T8" y="T9"/>
              </a:cxn>
              <a:cxn ang="0">
                <a:pos x="T10" y="T11"/>
              </a:cxn>
            </a:cxnLst>
            <a:rect l="0" t="0" r="r" b="b"/>
            <a:pathLst>
              <a:path w="1493" h="2240">
                <a:moveTo>
                  <a:pt x="0" y="0"/>
                </a:moveTo>
                <a:lnTo>
                  <a:pt x="0" y="2240"/>
                </a:lnTo>
                <a:lnTo>
                  <a:pt x="1493" y="2240"/>
                </a:lnTo>
                <a:lnTo>
                  <a:pt x="1493" y="0"/>
                </a:lnTo>
                <a:lnTo>
                  <a:pt x="0" y="0"/>
                </a:lnTo>
                <a:lnTo>
                  <a:pt x="0" y="0"/>
                </a:lnTo>
                <a:close/>
              </a:path>
            </a:pathLst>
          </a:custGeom>
          <a:solidFill>
            <a:schemeClr val="accent4">
              <a:lumMod val="60000"/>
              <a:lumOff val="40000"/>
            </a:schemeClr>
          </a:solidFill>
          <a:ln w="0">
            <a:solidFill>
              <a:srgbClr val="E5FFFF"/>
            </a:solidFill>
            <a:prstDash val="solid"/>
            <a:round/>
            <a:headEnd/>
            <a:tailEnd/>
          </a:ln>
        </p:spPr>
        <p:txBody>
          <a:bodyPr/>
          <a:lstStyle/>
          <a:p>
            <a:endParaRPr lang="en-US" sz="1264">
              <a:latin typeface="+mj-lt"/>
            </a:endParaRPr>
          </a:p>
        </p:txBody>
      </p:sp>
      <p:sp>
        <p:nvSpPr>
          <p:cNvPr id="248841" name="Rectangle 9"/>
          <p:cNvSpPr>
            <a:spLocks noChangeAspect="1" noChangeArrowheads="1"/>
          </p:cNvSpPr>
          <p:nvPr/>
        </p:nvSpPr>
        <p:spPr bwMode="auto">
          <a:xfrm>
            <a:off x="2547732" y="2586508"/>
            <a:ext cx="1421606" cy="2133124"/>
          </a:xfrm>
          <a:prstGeom prst="rect">
            <a:avLst/>
          </a:prstGeom>
          <a:noFill/>
          <a:ln w="254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264">
              <a:latin typeface="+mj-lt"/>
            </a:endParaRPr>
          </a:p>
        </p:txBody>
      </p:sp>
      <p:sp>
        <p:nvSpPr>
          <p:cNvPr id="248842" name="Rectangle 10"/>
          <p:cNvSpPr>
            <a:spLocks noChangeAspect="1" noChangeArrowheads="1"/>
          </p:cNvSpPr>
          <p:nvPr/>
        </p:nvSpPr>
        <p:spPr bwMode="auto">
          <a:xfrm>
            <a:off x="2717756" y="3653784"/>
            <a:ext cx="1067276" cy="710089"/>
          </a:xfrm>
          <a:prstGeom prst="rect">
            <a:avLst/>
          </a:prstGeom>
          <a:solidFill>
            <a:srgbClr val="FFFFFF"/>
          </a:solidFill>
          <a:ln w="0">
            <a:solidFill>
              <a:srgbClr val="000080"/>
            </a:solidFill>
            <a:miter lim="800000"/>
            <a:headEnd/>
            <a:tailEnd/>
          </a:ln>
        </p:spPr>
        <p:txBody>
          <a:bodyPr/>
          <a:lstStyle/>
          <a:p>
            <a:endParaRPr lang="en-US" sz="1264">
              <a:latin typeface="+mj-lt"/>
            </a:endParaRPr>
          </a:p>
        </p:txBody>
      </p:sp>
      <p:sp>
        <p:nvSpPr>
          <p:cNvPr id="248843" name="Rectangle 11"/>
          <p:cNvSpPr>
            <a:spLocks noChangeAspect="1" noChangeArrowheads="1"/>
          </p:cNvSpPr>
          <p:nvPr/>
        </p:nvSpPr>
        <p:spPr bwMode="auto">
          <a:xfrm>
            <a:off x="2717756" y="3653784"/>
            <a:ext cx="1067276" cy="710089"/>
          </a:xfrm>
          <a:prstGeom prst="rect">
            <a:avLst/>
          </a:prstGeom>
          <a:solidFill>
            <a:schemeClr val="accent1">
              <a:lumMod val="20000"/>
              <a:lumOff val="80000"/>
            </a:schemeClr>
          </a:solidFill>
          <a:ln w="25400">
            <a:solidFill>
              <a:srgbClr val="003366"/>
            </a:solidFill>
            <a:miter lim="800000"/>
            <a:headEnd/>
            <a:tailEnd/>
          </a:ln>
        </p:spPr>
        <p:txBody>
          <a:bodyPr/>
          <a:lstStyle/>
          <a:p>
            <a:endParaRPr lang="en-US" sz="1264">
              <a:latin typeface="+mj-lt"/>
            </a:endParaRPr>
          </a:p>
        </p:txBody>
      </p:sp>
      <p:sp>
        <p:nvSpPr>
          <p:cNvPr id="248844" name="Rectangle 12"/>
          <p:cNvSpPr>
            <a:spLocks noChangeAspect="1" noChangeArrowheads="1"/>
          </p:cNvSpPr>
          <p:nvPr/>
        </p:nvSpPr>
        <p:spPr bwMode="auto">
          <a:xfrm>
            <a:off x="3132871" y="4472458"/>
            <a:ext cx="216406" cy="19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64" b="1" dirty="0">
                <a:solidFill>
                  <a:srgbClr val="000000"/>
                </a:solidFill>
                <a:latin typeface="+mj-lt"/>
              </a:rPr>
              <a:t>I/O</a:t>
            </a:r>
            <a:endParaRPr lang="en-US" altLang="en-US" sz="2160" b="1" dirty="0">
              <a:latin typeface="+mj-lt"/>
            </a:endParaRPr>
          </a:p>
        </p:txBody>
      </p:sp>
      <p:sp>
        <p:nvSpPr>
          <p:cNvPr id="248846" name="Rectangle 14"/>
          <p:cNvSpPr>
            <a:spLocks noChangeAspect="1" noChangeArrowheads="1"/>
          </p:cNvSpPr>
          <p:nvPr/>
        </p:nvSpPr>
        <p:spPr bwMode="auto">
          <a:xfrm>
            <a:off x="2967786" y="3865238"/>
            <a:ext cx="485710" cy="19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64">
                <a:solidFill>
                  <a:srgbClr val="000000"/>
                </a:solidFill>
                <a:latin typeface="+mj-lt"/>
              </a:rPr>
              <a:t>Output</a:t>
            </a:r>
            <a:endParaRPr lang="en-US" altLang="en-US" sz="2160">
              <a:latin typeface="+mj-lt"/>
            </a:endParaRPr>
          </a:p>
        </p:txBody>
      </p:sp>
      <p:sp>
        <p:nvSpPr>
          <p:cNvPr id="248847" name="Rectangle 15"/>
          <p:cNvSpPr>
            <a:spLocks noChangeAspect="1" noChangeArrowheads="1"/>
          </p:cNvSpPr>
          <p:nvPr/>
        </p:nvSpPr>
        <p:spPr bwMode="auto">
          <a:xfrm>
            <a:off x="4708382" y="2586508"/>
            <a:ext cx="1260558" cy="2133124"/>
          </a:xfrm>
          <a:prstGeom prst="rect">
            <a:avLst/>
          </a:prstGeom>
          <a:solidFill>
            <a:schemeClr val="bg2">
              <a:lumMod val="75000"/>
            </a:schemeClr>
          </a:solidFill>
          <a:ln w="25400">
            <a:solidFill>
              <a:srgbClr val="003366"/>
            </a:solidFill>
            <a:miter lim="800000"/>
            <a:headEnd/>
            <a:tailEnd/>
          </a:ln>
        </p:spPr>
        <p:txBody>
          <a:bodyPr/>
          <a:lstStyle/>
          <a:p>
            <a:endParaRPr lang="en-US" sz="1264">
              <a:latin typeface="+mj-lt"/>
            </a:endParaRPr>
          </a:p>
        </p:txBody>
      </p:sp>
      <p:sp>
        <p:nvSpPr>
          <p:cNvPr id="248848" name="Rectangle 16"/>
          <p:cNvSpPr>
            <a:spLocks noChangeAspect="1" noChangeArrowheads="1"/>
          </p:cNvSpPr>
          <p:nvPr/>
        </p:nvSpPr>
        <p:spPr bwMode="auto">
          <a:xfrm>
            <a:off x="4985181" y="4363873"/>
            <a:ext cx="726950" cy="194540"/>
          </a:xfrm>
          <a:prstGeom prst="rect">
            <a:avLst/>
          </a:prstGeom>
          <a:noFill/>
          <a:ln w="19050">
            <a:noFill/>
          </a:ln>
        </p:spPr>
        <p:txBody>
          <a:bodyPr wrap="square" lIns="0" tIns="0" rIns="0" bIns="0">
            <a:spAutoFit/>
          </a:bodyPr>
          <a:lstStyle/>
          <a:p>
            <a:r>
              <a:rPr lang="en-US" altLang="en-US" sz="1264" b="1" dirty="0">
                <a:solidFill>
                  <a:srgbClr val="000000"/>
                </a:solidFill>
                <a:latin typeface="+mj-lt"/>
              </a:rPr>
              <a:t>  Memory</a:t>
            </a:r>
            <a:endParaRPr lang="en-US" altLang="en-US" sz="2160" b="1" dirty="0">
              <a:latin typeface="+mj-lt"/>
            </a:endParaRPr>
          </a:p>
        </p:txBody>
      </p:sp>
      <p:sp>
        <p:nvSpPr>
          <p:cNvPr id="248849" name="Rectangle 17"/>
          <p:cNvSpPr>
            <a:spLocks noChangeAspect="1" noChangeArrowheads="1"/>
          </p:cNvSpPr>
          <p:nvPr/>
        </p:nvSpPr>
        <p:spPr bwMode="auto">
          <a:xfrm>
            <a:off x="2717756" y="2756529"/>
            <a:ext cx="1067276" cy="711517"/>
          </a:xfrm>
          <a:prstGeom prst="rect">
            <a:avLst/>
          </a:prstGeom>
          <a:solidFill>
            <a:schemeClr val="accent1">
              <a:lumMod val="20000"/>
              <a:lumOff val="80000"/>
            </a:schemeClr>
          </a:solidFill>
          <a:ln w="0">
            <a:solidFill>
              <a:srgbClr val="000080"/>
            </a:solidFill>
            <a:miter lim="800000"/>
            <a:headEnd/>
            <a:tailEnd/>
          </a:ln>
        </p:spPr>
        <p:txBody>
          <a:bodyPr/>
          <a:lstStyle/>
          <a:p>
            <a:endParaRPr lang="en-US" sz="1264">
              <a:latin typeface="+mj-lt"/>
            </a:endParaRPr>
          </a:p>
        </p:txBody>
      </p:sp>
      <p:sp>
        <p:nvSpPr>
          <p:cNvPr id="248850" name="Rectangle 18"/>
          <p:cNvSpPr>
            <a:spLocks noChangeAspect="1" noChangeArrowheads="1"/>
          </p:cNvSpPr>
          <p:nvPr/>
        </p:nvSpPr>
        <p:spPr bwMode="auto">
          <a:xfrm>
            <a:off x="2717756" y="2756529"/>
            <a:ext cx="1067276" cy="711517"/>
          </a:xfrm>
          <a:prstGeom prst="rect">
            <a:avLst/>
          </a:prstGeom>
          <a:noFill/>
          <a:ln w="25400">
            <a:solidFill>
              <a:srgbClr val="00008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sz="1264">
              <a:latin typeface="+mj-lt"/>
            </a:endParaRPr>
          </a:p>
        </p:txBody>
      </p:sp>
      <p:sp>
        <p:nvSpPr>
          <p:cNvPr id="248852" name="Rectangle 20"/>
          <p:cNvSpPr>
            <a:spLocks noChangeAspect="1" noChangeArrowheads="1"/>
          </p:cNvSpPr>
          <p:nvPr/>
        </p:nvSpPr>
        <p:spPr bwMode="auto">
          <a:xfrm>
            <a:off x="6806019" y="2857502"/>
            <a:ext cx="1067276" cy="711517"/>
          </a:xfrm>
          <a:prstGeom prst="rect">
            <a:avLst/>
          </a:prstGeom>
          <a:solidFill>
            <a:schemeClr val="accent2">
              <a:lumMod val="20000"/>
              <a:lumOff val="80000"/>
            </a:schemeClr>
          </a:solidFill>
          <a:ln w="25400">
            <a:solidFill>
              <a:srgbClr val="003366"/>
            </a:solidFill>
            <a:miter lim="800000"/>
            <a:headEnd/>
            <a:tailEnd/>
          </a:ln>
        </p:spPr>
        <p:txBody>
          <a:bodyPr/>
          <a:lstStyle/>
          <a:p>
            <a:endParaRPr lang="en-US" sz="1264">
              <a:latin typeface="+mj-lt"/>
            </a:endParaRPr>
          </a:p>
        </p:txBody>
      </p:sp>
      <p:sp>
        <p:nvSpPr>
          <p:cNvPr id="248854" name="Rectangle 22"/>
          <p:cNvSpPr>
            <a:spLocks noChangeAspect="1" noChangeArrowheads="1"/>
          </p:cNvSpPr>
          <p:nvPr/>
        </p:nvSpPr>
        <p:spPr bwMode="auto">
          <a:xfrm>
            <a:off x="6806019" y="3754756"/>
            <a:ext cx="1067276" cy="572447"/>
          </a:xfrm>
          <a:prstGeom prst="rect">
            <a:avLst/>
          </a:prstGeom>
          <a:solidFill>
            <a:schemeClr val="accent2">
              <a:lumMod val="20000"/>
              <a:lumOff val="80000"/>
            </a:schemeClr>
          </a:solidFill>
          <a:ln w="25400">
            <a:solidFill>
              <a:srgbClr val="003366"/>
            </a:solidFill>
            <a:miter lim="800000"/>
            <a:headEnd/>
            <a:tailEnd/>
          </a:ln>
        </p:spPr>
        <p:txBody>
          <a:bodyPr/>
          <a:lstStyle/>
          <a:p>
            <a:endParaRPr lang="en-US" sz="1264">
              <a:latin typeface="+mj-lt"/>
            </a:endParaRPr>
          </a:p>
        </p:txBody>
      </p:sp>
      <p:sp>
        <p:nvSpPr>
          <p:cNvPr id="248855" name="Rectangle 23"/>
          <p:cNvSpPr>
            <a:spLocks noChangeAspect="1" noChangeArrowheads="1"/>
          </p:cNvSpPr>
          <p:nvPr/>
        </p:nvSpPr>
        <p:spPr bwMode="auto">
          <a:xfrm>
            <a:off x="3034937" y="2990843"/>
            <a:ext cx="359073" cy="19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64" dirty="0">
                <a:solidFill>
                  <a:srgbClr val="000000"/>
                </a:solidFill>
                <a:latin typeface="+mj-lt"/>
              </a:rPr>
              <a:t>Input</a:t>
            </a:r>
            <a:endParaRPr lang="en-US" altLang="en-US" sz="2160" dirty="0">
              <a:latin typeface="+mj-lt"/>
            </a:endParaRPr>
          </a:p>
        </p:txBody>
      </p:sp>
      <p:sp>
        <p:nvSpPr>
          <p:cNvPr id="248859" name="Rectangle 27"/>
          <p:cNvSpPr>
            <a:spLocks noChangeAspect="1" noChangeArrowheads="1"/>
          </p:cNvSpPr>
          <p:nvPr/>
        </p:nvSpPr>
        <p:spPr bwMode="auto">
          <a:xfrm>
            <a:off x="7026047" y="3986213"/>
            <a:ext cx="520976" cy="19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64">
                <a:solidFill>
                  <a:srgbClr val="000000"/>
                </a:solidFill>
                <a:latin typeface="+mj-lt"/>
              </a:rPr>
              <a:t>Control</a:t>
            </a:r>
            <a:endParaRPr lang="en-US" altLang="en-US" sz="2160">
              <a:latin typeface="+mj-lt"/>
            </a:endParaRPr>
          </a:p>
        </p:txBody>
      </p:sp>
      <p:sp>
        <p:nvSpPr>
          <p:cNvPr id="248860" name="Rectangle 28"/>
          <p:cNvSpPr>
            <a:spLocks noChangeAspect="1" noChangeArrowheads="1"/>
          </p:cNvSpPr>
          <p:nvPr/>
        </p:nvSpPr>
        <p:spPr bwMode="auto">
          <a:xfrm>
            <a:off x="6971297" y="2954658"/>
            <a:ext cx="718145" cy="38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1264" dirty="0">
                <a:solidFill>
                  <a:srgbClr val="000000"/>
                </a:solidFill>
                <a:latin typeface="+mj-lt"/>
              </a:rPr>
              <a:t>Arithmetic</a:t>
            </a:r>
          </a:p>
          <a:p>
            <a:pPr algn="ctr"/>
            <a:r>
              <a:rPr lang="en-US" altLang="en-US" sz="1264" dirty="0">
                <a:solidFill>
                  <a:srgbClr val="000000"/>
                </a:solidFill>
                <a:latin typeface="+mj-lt"/>
              </a:rPr>
              <a:t> &amp; Logic</a:t>
            </a:r>
            <a:endParaRPr lang="en-US" altLang="en-US" sz="2160" dirty="0">
              <a:latin typeface="+mj-lt"/>
            </a:endParaRPr>
          </a:p>
        </p:txBody>
      </p:sp>
      <p:sp>
        <p:nvSpPr>
          <p:cNvPr id="248861" name="Text Box 29"/>
          <p:cNvSpPr txBox="1">
            <a:spLocks noChangeArrowheads="1"/>
          </p:cNvSpPr>
          <p:nvPr/>
        </p:nvSpPr>
        <p:spPr bwMode="auto">
          <a:xfrm>
            <a:off x="4803921" y="3082418"/>
            <a:ext cx="1020706" cy="480131"/>
          </a:xfrm>
          <a:prstGeom prst="rect">
            <a:avLst/>
          </a:prstGeom>
          <a:solidFill>
            <a:schemeClr val="bg2">
              <a:lumMod val="85000"/>
            </a:schemeClr>
          </a:solidFill>
          <a:ln w="19050">
            <a:solidFill>
              <a:srgbClr val="002060"/>
            </a:solidFill>
          </a:ln>
          <a:effectLst/>
        </p:spPr>
        <p:txBody>
          <a:bodyPr wrap="square">
            <a:spAutoFit/>
          </a:bodyPr>
          <a:lstStyle/>
          <a:p>
            <a:pPr algn="ctr"/>
            <a:r>
              <a:rPr lang="en-US" altLang="en-US" sz="1260" i="1" dirty="0">
                <a:latin typeface="+mj-lt"/>
              </a:rPr>
              <a:t>Stores Information</a:t>
            </a:r>
          </a:p>
        </p:txBody>
      </p:sp>
      <p:sp>
        <p:nvSpPr>
          <p:cNvPr id="248867" name="Text Box 35"/>
          <p:cNvSpPr txBox="1">
            <a:spLocks noChangeArrowheads="1"/>
          </p:cNvSpPr>
          <p:nvPr/>
        </p:nvSpPr>
        <p:spPr bwMode="auto">
          <a:xfrm>
            <a:off x="7997750" y="1941639"/>
            <a:ext cx="3293035"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1440" b="1" u="sng" dirty="0">
                <a:solidFill>
                  <a:schemeClr val="accent1">
                    <a:lumMod val="60000"/>
                    <a:lumOff val="40000"/>
                  </a:schemeClr>
                </a:solidFill>
                <a:latin typeface="+mj-lt"/>
              </a:rPr>
              <a:t>Arithmetic and logic unit (ALU):</a:t>
            </a:r>
          </a:p>
          <a:p>
            <a:pPr marL="285750" indent="-285750" algn="just">
              <a:buFont typeface="Arial" panose="020B0604020202020204" pitchFamily="34" charset="0"/>
              <a:buChar char="•"/>
            </a:pPr>
            <a:r>
              <a:rPr lang="en-US" altLang="en-US" sz="1440" dirty="0">
                <a:latin typeface="+mj-lt"/>
              </a:rPr>
              <a:t>Performs the desired operations on the input information as determined by instructions in the memory</a:t>
            </a:r>
          </a:p>
        </p:txBody>
      </p:sp>
      <p:sp>
        <p:nvSpPr>
          <p:cNvPr id="248868" name="Text Box 36"/>
          <p:cNvSpPr txBox="1">
            <a:spLocks noChangeArrowheads="1"/>
          </p:cNvSpPr>
          <p:nvPr/>
        </p:nvSpPr>
        <p:spPr bwMode="auto">
          <a:xfrm>
            <a:off x="8079979" y="4508308"/>
            <a:ext cx="3338940"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en-US" sz="1440" b="1" u="sng" dirty="0">
                <a:solidFill>
                  <a:schemeClr val="accent1">
                    <a:lumMod val="60000"/>
                    <a:lumOff val="40000"/>
                  </a:schemeClr>
                </a:solidFill>
                <a:latin typeface="+mj-lt"/>
              </a:rPr>
              <a:t>Control unit </a:t>
            </a:r>
          </a:p>
          <a:p>
            <a:pPr marL="285750" indent="-285750" algn="just">
              <a:buFont typeface="Arial" panose="020B0604020202020204" pitchFamily="34" charset="0"/>
              <a:buChar char="•"/>
            </a:pPr>
            <a:r>
              <a:rPr lang="en-US" altLang="en-US" sz="1440" dirty="0">
                <a:latin typeface="+mj-lt"/>
              </a:rPr>
              <a:t>coordinates various actions:</a:t>
            </a:r>
          </a:p>
          <a:p>
            <a:pPr marL="742950" lvl="1" indent="-285750" algn="just">
              <a:buClr>
                <a:srgbClr val="FFC000"/>
              </a:buClr>
              <a:buFont typeface="Wingdings" panose="05000000000000000000" pitchFamily="2" charset="2"/>
              <a:buChar char="§"/>
            </a:pPr>
            <a:r>
              <a:rPr lang="en-US" altLang="en-US" sz="1440" dirty="0">
                <a:latin typeface="+mj-lt"/>
              </a:rPr>
              <a:t>Input,</a:t>
            </a:r>
          </a:p>
          <a:p>
            <a:pPr marL="742950" lvl="1" indent="-285750" algn="just">
              <a:buClr>
                <a:srgbClr val="FFC000"/>
              </a:buClr>
              <a:buFont typeface="Wingdings" panose="05000000000000000000" pitchFamily="2" charset="2"/>
              <a:buChar char="§"/>
            </a:pPr>
            <a:r>
              <a:rPr lang="en-US" altLang="en-US" sz="1440" dirty="0">
                <a:latin typeface="+mj-lt"/>
              </a:rPr>
              <a:t>Output</a:t>
            </a:r>
          </a:p>
          <a:p>
            <a:pPr marL="742950" lvl="1" indent="-285750" algn="just">
              <a:buClr>
                <a:srgbClr val="FFC000"/>
              </a:buClr>
              <a:buFont typeface="Wingdings" panose="05000000000000000000" pitchFamily="2" charset="2"/>
              <a:buChar char="§"/>
            </a:pPr>
            <a:r>
              <a:rPr lang="en-US" altLang="en-US" sz="1440" dirty="0">
                <a:latin typeface="+mj-lt"/>
              </a:rPr>
              <a:t>Processing</a:t>
            </a:r>
            <a:endParaRPr lang="en-US" altLang="en-US" sz="1440" dirty="0">
              <a:solidFill>
                <a:srgbClr val="CC3300"/>
              </a:solidFill>
              <a:latin typeface="+mj-lt"/>
            </a:endParaRPr>
          </a:p>
        </p:txBody>
      </p:sp>
      <p:sp>
        <p:nvSpPr>
          <p:cNvPr id="248845" name="Rectangle 13"/>
          <p:cNvSpPr>
            <a:spLocks noChangeAspect="1" noChangeArrowheads="1"/>
          </p:cNvSpPr>
          <p:nvPr/>
        </p:nvSpPr>
        <p:spPr bwMode="auto">
          <a:xfrm>
            <a:off x="6955705" y="4411038"/>
            <a:ext cx="790281" cy="19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264" b="1" dirty="0">
                <a:solidFill>
                  <a:srgbClr val="000000"/>
                </a:solidFill>
                <a:latin typeface="+mj-lt"/>
              </a:rPr>
              <a:t>Processor</a:t>
            </a:r>
            <a:endParaRPr lang="en-US" altLang="en-US" sz="2160" b="1" dirty="0">
              <a:latin typeface="+mj-lt"/>
            </a:endParaRPr>
          </a:p>
        </p:txBody>
      </p:sp>
    </p:spTree>
    <p:extLst>
      <p:ext uri="{BB962C8B-B14F-4D97-AF65-F5344CB8AC3E}">
        <p14:creationId xmlns:p14="http://schemas.microsoft.com/office/powerpoint/2010/main" val="294673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8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67" grpId="0"/>
      <p:bldP spid="2488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352800" y="2266467"/>
            <a:ext cx="137160" cy="113616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4" name="Rectangle 13"/>
          <p:cNvSpPr/>
          <p:nvPr/>
        </p:nvSpPr>
        <p:spPr>
          <a:xfrm>
            <a:off x="4861560" y="2289799"/>
            <a:ext cx="137160" cy="113616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8" name="Rectangle 7"/>
          <p:cNvSpPr/>
          <p:nvPr/>
        </p:nvSpPr>
        <p:spPr>
          <a:xfrm>
            <a:off x="4930140" y="1604351"/>
            <a:ext cx="1097280" cy="617220"/>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b="1" dirty="0">
              <a:solidFill>
                <a:schemeClr val="accent2">
                  <a:lumMod val="50000"/>
                </a:schemeClr>
              </a:solidFill>
            </a:endParaRPr>
          </a:p>
        </p:txBody>
      </p:sp>
      <p:sp>
        <p:nvSpPr>
          <p:cNvPr id="7" name="Rectangle 6"/>
          <p:cNvSpPr/>
          <p:nvPr/>
        </p:nvSpPr>
        <p:spPr>
          <a:xfrm>
            <a:off x="3147060" y="1604351"/>
            <a:ext cx="1097280" cy="617220"/>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b="1" dirty="0">
              <a:solidFill>
                <a:schemeClr val="accent2">
                  <a:lumMod val="50000"/>
                </a:schemeClr>
              </a:solidFill>
            </a:endParaRPr>
          </a:p>
        </p:txBody>
      </p:sp>
      <p:sp>
        <p:nvSpPr>
          <p:cNvPr id="2" name="Rectangle 1"/>
          <p:cNvSpPr/>
          <p:nvPr/>
        </p:nvSpPr>
        <p:spPr>
          <a:xfrm>
            <a:off x="3078480" y="3331577"/>
            <a:ext cx="5897880" cy="20574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3" name="Rectangle 2"/>
          <p:cNvSpPr/>
          <p:nvPr/>
        </p:nvSpPr>
        <p:spPr>
          <a:xfrm>
            <a:off x="3088378" y="3696395"/>
            <a:ext cx="5887982" cy="20574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4" name="Rectangle 3"/>
          <p:cNvSpPr/>
          <p:nvPr/>
        </p:nvSpPr>
        <p:spPr>
          <a:xfrm>
            <a:off x="3078480" y="4017377"/>
            <a:ext cx="5897880" cy="2057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7" name="Rectangle 16"/>
          <p:cNvSpPr/>
          <p:nvPr/>
        </p:nvSpPr>
        <p:spPr>
          <a:xfrm>
            <a:off x="3580458" y="2293334"/>
            <a:ext cx="127262" cy="15992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3" name="Rectangle 12"/>
          <p:cNvSpPr/>
          <p:nvPr/>
        </p:nvSpPr>
        <p:spPr>
          <a:xfrm>
            <a:off x="3009900" y="3194417"/>
            <a:ext cx="6035040" cy="1234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8" name="Rectangle 17"/>
          <p:cNvSpPr/>
          <p:nvPr/>
        </p:nvSpPr>
        <p:spPr>
          <a:xfrm>
            <a:off x="5077198" y="2302879"/>
            <a:ext cx="127262" cy="159925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dirty="0"/>
          </a:p>
        </p:txBody>
      </p:sp>
      <p:sp>
        <p:nvSpPr>
          <p:cNvPr id="19" name="Rectangle 18"/>
          <p:cNvSpPr/>
          <p:nvPr/>
        </p:nvSpPr>
        <p:spPr>
          <a:xfrm>
            <a:off x="3801046" y="2253035"/>
            <a:ext cx="168976" cy="1970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5" name="Rectangle 4"/>
          <p:cNvSpPr/>
          <p:nvPr/>
        </p:nvSpPr>
        <p:spPr>
          <a:xfrm>
            <a:off x="3284220" y="1822817"/>
            <a:ext cx="1097280" cy="617220"/>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b="1" dirty="0">
                <a:solidFill>
                  <a:schemeClr val="accent2">
                    <a:lumMod val="50000"/>
                  </a:schemeClr>
                </a:solidFill>
              </a:rPr>
              <a:t>Processor</a:t>
            </a:r>
          </a:p>
        </p:txBody>
      </p:sp>
      <p:sp>
        <p:nvSpPr>
          <p:cNvPr id="20" name="Rectangle 19"/>
          <p:cNvSpPr/>
          <p:nvPr/>
        </p:nvSpPr>
        <p:spPr>
          <a:xfrm>
            <a:off x="5319704" y="2302877"/>
            <a:ext cx="159078" cy="192024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6" name="Rectangle 5"/>
          <p:cNvSpPr/>
          <p:nvPr/>
        </p:nvSpPr>
        <p:spPr>
          <a:xfrm>
            <a:off x="4724400" y="1822817"/>
            <a:ext cx="1097280" cy="617220"/>
          </a:xfrm>
          <a:prstGeom prst="rect">
            <a:avLst/>
          </a:prstGeom>
          <a:solidFill>
            <a:schemeClr val="accent2">
              <a:lumMod val="40000"/>
              <a:lumOff val="6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b="1" dirty="0">
                <a:solidFill>
                  <a:schemeClr val="accent2">
                    <a:lumMod val="50000"/>
                  </a:schemeClr>
                </a:solidFill>
              </a:rPr>
              <a:t>Memory</a:t>
            </a:r>
          </a:p>
        </p:txBody>
      </p:sp>
      <p:sp>
        <p:nvSpPr>
          <p:cNvPr id="21" name="Rectangle 20"/>
          <p:cNvSpPr/>
          <p:nvPr/>
        </p:nvSpPr>
        <p:spPr>
          <a:xfrm>
            <a:off x="8026846" y="3425963"/>
            <a:ext cx="126556" cy="223733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22" name="Rectangle 21"/>
          <p:cNvSpPr/>
          <p:nvPr/>
        </p:nvSpPr>
        <p:spPr>
          <a:xfrm>
            <a:off x="8240364" y="3767872"/>
            <a:ext cx="118777" cy="18954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dirty="0"/>
          </a:p>
        </p:txBody>
      </p:sp>
      <p:sp>
        <p:nvSpPr>
          <p:cNvPr id="23" name="Rectangle 22"/>
          <p:cNvSpPr/>
          <p:nvPr/>
        </p:nvSpPr>
        <p:spPr>
          <a:xfrm>
            <a:off x="8446103" y="4039295"/>
            <a:ext cx="118778" cy="16925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grpSp>
        <p:nvGrpSpPr>
          <p:cNvPr id="39" name="Group 38"/>
          <p:cNvGrpSpPr/>
          <p:nvPr/>
        </p:nvGrpSpPr>
        <p:grpSpPr>
          <a:xfrm>
            <a:off x="7673340" y="5594717"/>
            <a:ext cx="1097280" cy="685800"/>
            <a:chOff x="6324600" y="5105400"/>
            <a:chExt cx="1219200" cy="762000"/>
          </a:xfrm>
        </p:grpSpPr>
        <p:sp>
          <p:nvSpPr>
            <p:cNvPr id="12" name="Rectangle 11"/>
            <p:cNvSpPr/>
            <p:nvPr/>
          </p:nvSpPr>
          <p:spPr>
            <a:xfrm>
              <a:off x="6324600" y="5486400"/>
              <a:ext cx="1219200" cy="38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40" b="1" dirty="0">
                  <a:solidFill>
                    <a:schemeClr val="tx2">
                      <a:lumMod val="50000"/>
                    </a:schemeClr>
                  </a:solidFill>
                </a:rPr>
                <a:t>IO Device</a:t>
              </a:r>
            </a:p>
          </p:txBody>
        </p:sp>
        <p:sp>
          <p:nvSpPr>
            <p:cNvPr id="10" name="Rectangle 9"/>
            <p:cNvSpPr/>
            <p:nvPr/>
          </p:nvSpPr>
          <p:spPr>
            <a:xfrm>
              <a:off x="6324600" y="5105400"/>
              <a:ext cx="1219200" cy="381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40" b="1" dirty="0">
                  <a:solidFill>
                    <a:schemeClr val="tx2">
                      <a:lumMod val="50000"/>
                    </a:schemeClr>
                  </a:solidFill>
                </a:rPr>
                <a:t>IO Interface</a:t>
              </a:r>
            </a:p>
          </p:txBody>
        </p:sp>
      </p:grpSp>
      <p:sp>
        <p:nvSpPr>
          <p:cNvPr id="24" name="Rectangle 23"/>
          <p:cNvSpPr/>
          <p:nvPr/>
        </p:nvSpPr>
        <p:spPr>
          <a:xfrm>
            <a:off x="6420518" y="3414652"/>
            <a:ext cx="126556" cy="2237334"/>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25" name="Rectangle 24"/>
          <p:cNvSpPr/>
          <p:nvPr/>
        </p:nvSpPr>
        <p:spPr>
          <a:xfrm>
            <a:off x="6634035" y="3756560"/>
            <a:ext cx="118777" cy="189542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dirty="0"/>
          </a:p>
        </p:txBody>
      </p:sp>
      <p:sp>
        <p:nvSpPr>
          <p:cNvPr id="26" name="Rectangle 25"/>
          <p:cNvSpPr/>
          <p:nvPr/>
        </p:nvSpPr>
        <p:spPr>
          <a:xfrm>
            <a:off x="6839773" y="4027984"/>
            <a:ext cx="118778" cy="16925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grpSp>
        <p:nvGrpSpPr>
          <p:cNvPr id="35" name="Group 34"/>
          <p:cNvGrpSpPr/>
          <p:nvPr/>
        </p:nvGrpSpPr>
        <p:grpSpPr>
          <a:xfrm>
            <a:off x="6164580" y="5594717"/>
            <a:ext cx="1097280" cy="685800"/>
            <a:chOff x="4648200" y="5105400"/>
            <a:chExt cx="1219200" cy="762000"/>
          </a:xfrm>
        </p:grpSpPr>
        <p:sp>
          <p:nvSpPr>
            <p:cNvPr id="11" name="Rectangle 10"/>
            <p:cNvSpPr/>
            <p:nvPr/>
          </p:nvSpPr>
          <p:spPr>
            <a:xfrm>
              <a:off x="4648200" y="5486400"/>
              <a:ext cx="1219200" cy="3810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40" b="1" dirty="0">
                  <a:solidFill>
                    <a:schemeClr val="tx2">
                      <a:lumMod val="50000"/>
                    </a:schemeClr>
                  </a:solidFill>
                </a:rPr>
                <a:t>IO Device</a:t>
              </a:r>
            </a:p>
          </p:txBody>
        </p:sp>
        <p:sp>
          <p:nvSpPr>
            <p:cNvPr id="9" name="Rectangle 8"/>
            <p:cNvSpPr/>
            <p:nvPr/>
          </p:nvSpPr>
          <p:spPr>
            <a:xfrm>
              <a:off x="4648200" y="5105400"/>
              <a:ext cx="1219200" cy="3810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40" b="1" dirty="0">
                  <a:solidFill>
                    <a:schemeClr val="tx2">
                      <a:lumMod val="50000"/>
                    </a:schemeClr>
                  </a:solidFill>
                </a:rPr>
                <a:t>IO Interface</a:t>
              </a:r>
            </a:p>
          </p:txBody>
        </p:sp>
      </p:grpSp>
      <p:sp>
        <p:nvSpPr>
          <p:cNvPr id="27" name="TextBox 26"/>
          <p:cNvSpPr txBox="1"/>
          <p:nvPr/>
        </p:nvSpPr>
        <p:spPr>
          <a:xfrm>
            <a:off x="9066332" y="3946119"/>
            <a:ext cx="1027845" cy="286232"/>
          </a:xfrm>
          <a:prstGeom prst="rect">
            <a:avLst/>
          </a:prstGeom>
          <a:noFill/>
        </p:spPr>
        <p:txBody>
          <a:bodyPr wrap="none" rtlCol="0">
            <a:spAutoFit/>
          </a:bodyPr>
          <a:lstStyle/>
          <a:p>
            <a:r>
              <a:rPr lang="en-GB" sz="1260" dirty="0"/>
              <a:t>Control Bus</a:t>
            </a:r>
          </a:p>
        </p:txBody>
      </p:sp>
      <p:sp>
        <p:nvSpPr>
          <p:cNvPr id="28" name="TextBox 27"/>
          <p:cNvSpPr txBox="1"/>
          <p:nvPr/>
        </p:nvSpPr>
        <p:spPr>
          <a:xfrm>
            <a:off x="9091604" y="3264133"/>
            <a:ext cx="848309" cy="286232"/>
          </a:xfrm>
          <a:prstGeom prst="rect">
            <a:avLst/>
          </a:prstGeom>
          <a:noFill/>
        </p:spPr>
        <p:txBody>
          <a:bodyPr wrap="none" rtlCol="0">
            <a:spAutoFit/>
          </a:bodyPr>
          <a:lstStyle/>
          <a:p>
            <a:r>
              <a:rPr lang="en-GB" sz="1260" dirty="0"/>
              <a:t>Data Bus</a:t>
            </a:r>
          </a:p>
        </p:txBody>
      </p:sp>
      <p:sp>
        <p:nvSpPr>
          <p:cNvPr id="29" name="TextBox 28"/>
          <p:cNvSpPr txBox="1"/>
          <p:nvPr/>
        </p:nvSpPr>
        <p:spPr>
          <a:xfrm>
            <a:off x="9084272" y="3616300"/>
            <a:ext cx="1098378" cy="286232"/>
          </a:xfrm>
          <a:prstGeom prst="rect">
            <a:avLst/>
          </a:prstGeom>
          <a:noFill/>
        </p:spPr>
        <p:txBody>
          <a:bodyPr wrap="none" rtlCol="0">
            <a:spAutoFit/>
          </a:bodyPr>
          <a:lstStyle/>
          <a:p>
            <a:r>
              <a:rPr lang="en-GB" sz="1260" dirty="0"/>
              <a:t>Address Bus</a:t>
            </a:r>
          </a:p>
        </p:txBody>
      </p:sp>
      <p:sp>
        <p:nvSpPr>
          <p:cNvPr id="30" name="Rectangle 29"/>
          <p:cNvSpPr/>
          <p:nvPr/>
        </p:nvSpPr>
        <p:spPr>
          <a:xfrm>
            <a:off x="9091605" y="3194417"/>
            <a:ext cx="957433" cy="1234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cxnSp>
        <p:nvCxnSpPr>
          <p:cNvPr id="32" name="Straight Arrow Connector 31"/>
          <p:cNvCxnSpPr>
            <a:stCxn id="30" idx="0"/>
            <a:endCxn id="33" idx="2"/>
          </p:cNvCxnSpPr>
          <p:nvPr/>
        </p:nvCxnSpPr>
        <p:spPr>
          <a:xfrm flipH="1" flipV="1">
            <a:off x="9570321" y="2570612"/>
            <a:ext cx="1" cy="62380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9091604" y="2077825"/>
            <a:ext cx="957433" cy="492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i="1" dirty="0"/>
              <a:t>System Bus</a:t>
            </a:r>
          </a:p>
        </p:txBody>
      </p:sp>
      <p:sp>
        <p:nvSpPr>
          <p:cNvPr id="31" name="TextBox 30"/>
          <p:cNvSpPr txBox="1"/>
          <p:nvPr/>
        </p:nvSpPr>
        <p:spPr>
          <a:xfrm>
            <a:off x="7090912" y="1947922"/>
            <a:ext cx="1500732" cy="675954"/>
          </a:xfrm>
          <a:prstGeom prst="rect">
            <a:avLst/>
          </a:prstGeom>
          <a:noFill/>
          <a:ln>
            <a:solidFill>
              <a:schemeClr val="tx1"/>
            </a:solidFill>
          </a:ln>
        </p:spPr>
        <p:txBody>
          <a:bodyPr wrap="none" rtlCol="0">
            <a:spAutoFit/>
          </a:bodyPr>
          <a:lstStyle/>
          <a:p>
            <a:r>
              <a:rPr lang="en-US" altLang="en-US" sz="1264" dirty="0"/>
              <a:t>General purpose, </a:t>
            </a:r>
          </a:p>
          <a:p>
            <a:r>
              <a:rPr lang="en-US" altLang="en-US" sz="1264" dirty="0"/>
              <a:t>parallel, </a:t>
            </a:r>
          </a:p>
          <a:p>
            <a:r>
              <a:rPr lang="en-US" altLang="en-US" sz="1264" dirty="0"/>
              <a:t>asynchronous bus</a:t>
            </a:r>
            <a:endParaRPr lang="en-GB" sz="1264" dirty="0"/>
          </a:p>
        </p:txBody>
      </p:sp>
      <p:sp>
        <p:nvSpPr>
          <p:cNvPr id="41" name="Rectangle 2">
            <a:extLst>
              <a:ext uri="{FF2B5EF4-FFF2-40B4-BE49-F238E27FC236}">
                <a16:creationId xmlns:a16="http://schemas.microsoft.com/office/drawing/2014/main" id="{D06C17C5-58BA-48BD-8689-F9803B7AD7D2}"/>
              </a:ext>
            </a:extLst>
          </p:cNvPr>
          <p:cNvSpPr>
            <a:spLocks noGrp="1" noChangeArrowheads="1"/>
          </p:cNvSpPr>
          <p:nvPr>
            <p:ph type="title"/>
          </p:nvPr>
        </p:nvSpPr>
        <p:spPr>
          <a:xfrm>
            <a:off x="521998" y="842400"/>
            <a:ext cx="11345323" cy="720000"/>
          </a:xfrm>
        </p:spPr>
        <p:txBody>
          <a:bodyPr>
            <a:noAutofit/>
          </a:bodyPr>
          <a:lstStyle/>
          <a:p>
            <a:r>
              <a:rPr lang="en-US" altLang="en-US" dirty="0"/>
              <a:t>Functional Units of a Computer                           </a:t>
            </a:r>
            <a:r>
              <a:rPr lang="en-US" altLang="en-US" sz="1800" dirty="0"/>
              <a:t>(2/2)</a:t>
            </a:r>
            <a:r>
              <a:rPr lang="en-US" altLang="en-US" dirty="0"/>
              <a:t>   </a:t>
            </a:r>
          </a:p>
        </p:txBody>
      </p:sp>
    </p:spTree>
    <p:extLst>
      <p:ext uri="{BB962C8B-B14F-4D97-AF65-F5344CB8AC3E}">
        <p14:creationId xmlns:p14="http://schemas.microsoft.com/office/powerpoint/2010/main" val="167395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6" presetClass="entr" presetSubtype="16" fill="hold"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circle(in)">
                                      <p:cBhvr>
                                        <p:cTn id="93" dur="2000"/>
                                        <p:tgtEl>
                                          <p:spTgt spid="32"/>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3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8" grpId="0" animBg="1"/>
      <p:bldP spid="7" grpId="0" animBg="1"/>
      <p:bldP spid="2" grpId="0" animBg="1"/>
      <p:bldP spid="3" grpId="0" animBg="1"/>
      <p:bldP spid="4" grpId="0" animBg="1"/>
      <p:bldP spid="17" grpId="0" animBg="1"/>
      <p:bldP spid="13" grpId="0" animBg="1"/>
      <p:bldP spid="18" grpId="0" animBg="1"/>
      <p:bldP spid="19" grpId="0" animBg="1"/>
      <p:bldP spid="5" grpId="0" animBg="1"/>
      <p:bldP spid="20" grpId="0" animBg="1"/>
      <p:bldP spid="6" grpId="0" animBg="1"/>
      <p:bldP spid="21" grpId="0" animBg="1"/>
      <p:bldP spid="22" grpId="0" animBg="1"/>
      <p:bldP spid="23" grpId="0" animBg="1"/>
      <p:bldP spid="24" grpId="0" animBg="1"/>
      <p:bldP spid="25" grpId="0" animBg="1"/>
      <p:bldP spid="26" grpId="0" animBg="1"/>
      <p:bldP spid="27" grpId="0"/>
      <p:bldP spid="28" grpId="0"/>
      <p:bldP spid="29" grpId="0"/>
      <p:bldP spid="30" grpId="0" animBg="1"/>
      <p:bldP spid="33"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normAutofit/>
          </a:bodyPr>
          <a:lstStyle/>
          <a:p>
            <a:r>
              <a:rPr lang="en-US" altLang="en-US" dirty="0"/>
              <a:t>Memory Unit</a:t>
            </a:r>
          </a:p>
        </p:txBody>
      </p:sp>
      <p:sp>
        <p:nvSpPr>
          <p:cNvPr id="256003" name="Rectangle 3"/>
          <p:cNvSpPr>
            <a:spLocks noGrp="1" noChangeArrowheads="1"/>
          </p:cNvSpPr>
          <p:nvPr>
            <p:ph type="body" sz="quarter" idx="14"/>
          </p:nvPr>
        </p:nvSpPr>
        <p:spPr>
          <a:xfrm>
            <a:off x="522287" y="1562399"/>
            <a:ext cx="11318530" cy="4801889"/>
          </a:xfrm>
        </p:spPr>
        <p:txBody>
          <a:bodyPr>
            <a:noAutofit/>
          </a:bodyPr>
          <a:lstStyle/>
          <a:p>
            <a:pPr marL="457200" indent="-457200" algn="just">
              <a:buFont typeface="Arial" panose="020B0604020202020204" pitchFamily="34" charset="0"/>
              <a:buChar char="•"/>
            </a:pPr>
            <a:r>
              <a:rPr lang="en-US" altLang="en-US" sz="2000" dirty="0"/>
              <a:t>Processor reads/writes to/from memory based on the memory address:</a:t>
            </a:r>
          </a:p>
          <a:p>
            <a:pPr lvl="3" algn="just">
              <a:buClr>
                <a:srgbClr val="FFC000"/>
              </a:buClr>
              <a:buSzPct val="100000"/>
            </a:pPr>
            <a:r>
              <a:rPr lang="en-US" altLang="en-US" sz="1900" dirty="0"/>
              <a:t>Access any word location in a short and fixed amount of time based on the address.</a:t>
            </a:r>
          </a:p>
          <a:p>
            <a:pPr lvl="3" algn="just">
              <a:buClr>
                <a:srgbClr val="FFC000"/>
              </a:buClr>
              <a:buSzPct val="100000"/>
            </a:pPr>
            <a:r>
              <a:rPr lang="en-US" altLang="en-US" sz="1900" dirty="0"/>
              <a:t>Random Access Memory (RAM) provides fixed access time independent of the location of the word. </a:t>
            </a:r>
          </a:p>
          <a:p>
            <a:pPr lvl="3" algn="just">
              <a:buClr>
                <a:srgbClr val="FFC000"/>
              </a:buClr>
              <a:buSzPct val="100000"/>
            </a:pPr>
            <a:r>
              <a:rPr lang="en-US" altLang="en-US" sz="1900" dirty="0"/>
              <a:t>Access time is known as “Memory Access Time”.</a:t>
            </a:r>
          </a:p>
          <a:p>
            <a:pPr marL="457200" indent="-457200" algn="just">
              <a:lnSpc>
                <a:spcPct val="150000"/>
              </a:lnSpc>
              <a:buFont typeface="Arial" panose="020B0604020202020204" pitchFamily="34" charset="0"/>
              <a:buChar char="•"/>
            </a:pPr>
            <a:r>
              <a:rPr lang="en-US" altLang="en-US" sz="2000" dirty="0"/>
              <a:t>Memory and processor have to “communicate” with each other in order to read/write information.</a:t>
            </a:r>
          </a:p>
          <a:p>
            <a:pPr lvl="3" algn="just">
              <a:buClr>
                <a:srgbClr val="FFC000"/>
              </a:buClr>
              <a:buSzPct val="100000"/>
            </a:pPr>
            <a:r>
              <a:rPr lang="en-US" altLang="en-US" sz="1900" dirty="0"/>
              <a:t>In order to reduce “communication time”, a small amount of RAM (known as Cache) is tightly coupled with the processor.</a:t>
            </a:r>
          </a:p>
          <a:p>
            <a:pPr marL="342900" indent="-342900" algn="just">
              <a:lnSpc>
                <a:spcPct val="150000"/>
              </a:lnSpc>
              <a:buFont typeface="Arial" panose="020B0604020202020204" pitchFamily="34" charset="0"/>
              <a:buChar char="•"/>
            </a:pPr>
            <a:r>
              <a:rPr lang="en-US" altLang="en-US" sz="2000" dirty="0"/>
              <a:t>Modern computers have three to four levels of RAM units with different speeds and sizes:</a:t>
            </a:r>
          </a:p>
          <a:p>
            <a:pPr lvl="3" algn="just">
              <a:buClr>
                <a:srgbClr val="FFC000"/>
              </a:buClr>
              <a:buSzPct val="100000"/>
            </a:pPr>
            <a:r>
              <a:rPr lang="en-US" altLang="en-US" sz="1900" dirty="0"/>
              <a:t>Fastest, smallest known as Cache</a:t>
            </a:r>
          </a:p>
          <a:p>
            <a:pPr lvl="3" algn="just">
              <a:buClr>
                <a:srgbClr val="FFC000"/>
              </a:buClr>
              <a:buSzPct val="100000"/>
            </a:pPr>
            <a:r>
              <a:rPr lang="en-US" altLang="en-US" sz="1900" dirty="0"/>
              <a:t>Slowest, largest known as Main memory.</a:t>
            </a:r>
            <a:endParaRPr lang="en-US" altLang="en-US" sz="2000" dirty="0"/>
          </a:p>
        </p:txBody>
      </p:sp>
      <p:sp>
        <p:nvSpPr>
          <p:cNvPr id="4" name="Slide Number Placeholder 3"/>
          <p:cNvSpPr>
            <a:spLocks noGrp="1"/>
          </p:cNvSpPr>
          <p:nvPr>
            <p:ph type="sldNum" sz="quarter" idx="4294967295"/>
          </p:nvPr>
        </p:nvSpPr>
        <p:spPr>
          <a:xfrm>
            <a:off x="11691938" y="6364288"/>
            <a:ext cx="500062" cy="501650"/>
          </a:xfrm>
        </p:spPr>
        <p:txBody>
          <a:bodyPr/>
          <a:lstStyle/>
          <a:p>
            <a:fld id="{C357A19B-E023-49D5-8783-3D62B74F2011}" type="slidenum">
              <a:rPr lang="en-US" altLang="en-US"/>
              <a:pPr/>
              <a:t>17</a:t>
            </a:fld>
            <a:endParaRPr lang="en-US" altLang="en-US"/>
          </a:p>
        </p:txBody>
      </p:sp>
    </p:spTree>
    <p:extLst>
      <p:ext uri="{BB962C8B-B14F-4D97-AF65-F5344CB8AC3E}">
        <p14:creationId xmlns:p14="http://schemas.microsoft.com/office/powerpoint/2010/main" val="56833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normAutofit/>
          </a:bodyPr>
          <a:lstStyle/>
          <a:p>
            <a:r>
              <a:rPr lang="en-US" altLang="en-US" dirty="0"/>
              <a:t>Instructions</a:t>
            </a:r>
          </a:p>
        </p:txBody>
      </p:sp>
      <p:sp>
        <p:nvSpPr>
          <p:cNvPr id="250883" name="Rectangle 3"/>
          <p:cNvSpPr>
            <a:spLocks noGrp="1" noChangeArrowheads="1"/>
          </p:cNvSpPr>
          <p:nvPr>
            <p:ph type="body" sz="quarter" idx="14"/>
          </p:nvPr>
        </p:nvSpPr>
        <p:spPr>
          <a:xfrm>
            <a:off x="396391" y="1202400"/>
            <a:ext cx="10652114" cy="4368843"/>
          </a:xfrm>
        </p:spPr>
        <p:txBody>
          <a:bodyPr>
            <a:noAutofit/>
          </a:bodyPr>
          <a:lstStyle/>
          <a:p>
            <a:pPr marL="342900" indent="-342900">
              <a:lnSpc>
                <a:spcPct val="150000"/>
              </a:lnSpc>
              <a:buFont typeface="Arial" panose="020B0604020202020204" pitchFamily="34" charset="0"/>
              <a:buChar char="•"/>
            </a:pPr>
            <a:r>
              <a:rPr lang="en-US" altLang="en-US" b="1" dirty="0"/>
              <a:t>Transfer information </a:t>
            </a:r>
          </a:p>
          <a:p>
            <a:pPr lvl="2">
              <a:lnSpc>
                <a:spcPct val="150000"/>
              </a:lnSpc>
            </a:pPr>
            <a:r>
              <a:rPr lang="en-US" altLang="en-US" sz="2400" dirty="0"/>
              <a:t>within a computer </a:t>
            </a:r>
          </a:p>
          <a:p>
            <a:pPr lvl="2">
              <a:lnSpc>
                <a:spcPct val="150000"/>
              </a:lnSpc>
            </a:pPr>
            <a:r>
              <a:rPr lang="en-US" altLang="en-US" sz="2400" dirty="0"/>
              <a:t>between the computer and I/O devices</a:t>
            </a:r>
          </a:p>
          <a:p>
            <a:pPr marL="342900" indent="-342900">
              <a:lnSpc>
                <a:spcPct val="150000"/>
              </a:lnSpc>
              <a:buFont typeface="Arial" panose="020B0604020202020204" pitchFamily="34" charset="0"/>
              <a:buChar char="•"/>
            </a:pPr>
            <a:r>
              <a:rPr lang="en-US" altLang="en-US" b="1" dirty="0"/>
              <a:t>Perform arithmetic and logic operations </a:t>
            </a:r>
          </a:p>
          <a:p>
            <a:pPr lvl="2">
              <a:lnSpc>
                <a:spcPct val="150000"/>
              </a:lnSpc>
            </a:pPr>
            <a:r>
              <a:rPr lang="en-US" altLang="en-US" sz="2400" dirty="0"/>
              <a:t>Add two numbers</a:t>
            </a:r>
          </a:p>
          <a:p>
            <a:pPr lvl="2">
              <a:lnSpc>
                <a:spcPct val="150000"/>
              </a:lnSpc>
            </a:pPr>
            <a:r>
              <a:rPr lang="en-US" altLang="en-US" sz="2400" dirty="0"/>
              <a:t>Perform a logical AND</a:t>
            </a:r>
          </a:p>
          <a:p>
            <a:pPr marL="342900" indent="-342900">
              <a:lnSpc>
                <a:spcPct val="150000"/>
              </a:lnSpc>
              <a:buFont typeface="Arial" panose="020B0604020202020204" pitchFamily="34" charset="0"/>
              <a:buChar char="•"/>
            </a:pPr>
            <a:r>
              <a:rPr lang="en-US" altLang="en-US" b="1" dirty="0"/>
              <a:t>Fetched from memory</a:t>
            </a:r>
          </a:p>
          <a:p>
            <a:pPr lvl="2">
              <a:lnSpc>
                <a:spcPct val="150000"/>
              </a:lnSpc>
            </a:pPr>
            <a:r>
              <a:rPr lang="en-US" altLang="en-US" sz="2400" dirty="0"/>
              <a:t>Require address</a:t>
            </a:r>
          </a:p>
          <a:p>
            <a:pPr marL="411480" lvl="1" indent="0">
              <a:lnSpc>
                <a:spcPct val="150000"/>
              </a:lnSpc>
            </a:pPr>
            <a:endParaRPr lang="en-US" altLang="en-US" dirty="0"/>
          </a:p>
        </p:txBody>
      </p:sp>
      <p:sp>
        <p:nvSpPr>
          <p:cNvPr id="4" name="Slide Number Placeholder 3"/>
          <p:cNvSpPr>
            <a:spLocks noGrp="1"/>
          </p:cNvSpPr>
          <p:nvPr>
            <p:ph type="sldNum" sz="quarter" idx="4294967295"/>
          </p:nvPr>
        </p:nvSpPr>
        <p:spPr>
          <a:xfrm>
            <a:off x="11691938" y="6364288"/>
            <a:ext cx="500062" cy="501650"/>
          </a:xfrm>
        </p:spPr>
        <p:txBody>
          <a:bodyPr/>
          <a:lstStyle/>
          <a:p>
            <a:fld id="{435C0D41-D743-4195-935D-2FBAD08A621F}" type="slidenum">
              <a:rPr lang="en-US" altLang="en-US"/>
              <a:pPr/>
              <a:t>18</a:t>
            </a:fld>
            <a:endParaRPr lang="en-US" altLang="en-US"/>
          </a:p>
        </p:txBody>
      </p:sp>
      <p:sp>
        <p:nvSpPr>
          <p:cNvPr id="6" name="Rectangle 3"/>
          <p:cNvSpPr txBox="1">
            <a:spLocks noChangeArrowheads="1"/>
          </p:cNvSpPr>
          <p:nvPr/>
        </p:nvSpPr>
        <p:spPr>
          <a:xfrm>
            <a:off x="5652052" y="4234217"/>
            <a:ext cx="7008487" cy="1421383"/>
          </a:xfrm>
          <a:prstGeom prst="rect">
            <a:avLst/>
          </a:prstGeom>
        </p:spPr>
        <p:txBody>
          <a:bodyPr vert="horz" lIns="82296" tIns="41148" rIns="82296" bIns="41148"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ltLang="en-US" sz="2400" b="1" dirty="0">
                <a:solidFill>
                  <a:schemeClr val="accent2">
                    <a:lumMod val="75000"/>
                  </a:schemeClr>
                </a:solidFill>
              </a:rPr>
              <a:t>What is an instruction made up of?</a:t>
            </a:r>
          </a:p>
          <a:p>
            <a:pPr lvl="1">
              <a:buClr>
                <a:srgbClr val="FFC000"/>
              </a:buClr>
              <a:buFont typeface="Wingdings" panose="05000000000000000000" pitchFamily="2" charset="2"/>
              <a:buChar char="§"/>
            </a:pPr>
            <a:r>
              <a:rPr lang="en-US" altLang="en-US" sz="2400" dirty="0"/>
              <a:t>Action + Subject / Object</a:t>
            </a:r>
          </a:p>
          <a:p>
            <a:pPr marL="548640" lvl="1" indent="0">
              <a:buNone/>
            </a:pPr>
            <a:endParaRPr lang="en-US" altLang="en-US" sz="2400" dirty="0"/>
          </a:p>
          <a:p>
            <a:r>
              <a:rPr lang="en-US" altLang="en-US" sz="2400" b="1" dirty="0">
                <a:solidFill>
                  <a:schemeClr val="accent2">
                    <a:lumMod val="75000"/>
                  </a:schemeClr>
                </a:solidFill>
              </a:rPr>
              <a:t>What do the instructions operate upon?</a:t>
            </a:r>
          </a:p>
        </p:txBody>
      </p:sp>
    </p:spTree>
    <p:extLst>
      <p:ext uri="{BB962C8B-B14F-4D97-AF65-F5344CB8AC3E}">
        <p14:creationId xmlns:p14="http://schemas.microsoft.com/office/powerpoint/2010/main" val="373514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08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08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08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08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08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08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08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088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3" grpId="0" build="p"/>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Instruction set</a:t>
            </a:r>
          </a:p>
        </p:txBody>
      </p:sp>
      <p:sp>
        <p:nvSpPr>
          <p:cNvPr id="3" name="Content Placeholder 2"/>
          <p:cNvSpPr>
            <a:spLocks noGrp="1"/>
          </p:cNvSpPr>
          <p:nvPr>
            <p:ph type="body" sz="quarter" idx="14"/>
          </p:nvPr>
        </p:nvSpPr>
        <p:spPr>
          <a:xfrm>
            <a:off x="522286" y="1562399"/>
            <a:ext cx="11040235" cy="4732384"/>
          </a:xfrm>
        </p:spPr>
        <p:txBody>
          <a:bodyPr>
            <a:normAutofit/>
          </a:bodyPr>
          <a:lstStyle/>
          <a:p>
            <a:pPr marL="457200" indent="-457200" algn="just">
              <a:buFont typeface="Arial" panose="020B0604020202020204" pitchFamily="34" charset="0"/>
              <a:buChar char="•"/>
            </a:pPr>
            <a:r>
              <a:rPr lang="en-GB" dirty="0"/>
              <a:t>A set of actions/tasks that a processor recognises, understands and can execute.</a:t>
            </a:r>
          </a:p>
          <a:p>
            <a:pPr marL="457200" indent="-457200" algn="just">
              <a:buFont typeface="Arial" panose="020B0604020202020204" pitchFamily="34" charset="0"/>
              <a:buChar char="•"/>
            </a:pPr>
            <a:endParaRPr lang="en-GB" dirty="0"/>
          </a:p>
          <a:p>
            <a:pPr marL="457200" indent="-457200" algn="just">
              <a:buFont typeface="Arial" panose="020B0604020202020204" pitchFamily="34" charset="0"/>
              <a:buChar char="•"/>
            </a:pPr>
            <a:r>
              <a:rPr lang="en-GB" dirty="0"/>
              <a:t>Instructions are either atomic in nature or they are not</a:t>
            </a:r>
          </a:p>
          <a:p>
            <a:pPr marL="457200" indent="-457200" algn="just">
              <a:buFont typeface="Arial" panose="020B0604020202020204" pitchFamily="34" charset="0"/>
              <a:buChar char="•"/>
            </a:pPr>
            <a:endParaRPr lang="en-GB" dirty="0"/>
          </a:p>
          <a:p>
            <a:pPr marL="457200" indent="-457200" algn="just">
              <a:lnSpc>
                <a:spcPct val="150000"/>
              </a:lnSpc>
              <a:buFont typeface="Arial" panose="020B0604020202020204" pitchFamily="34" charset="0"/>
              <a:buChar char="•"/>
            </a:pPr>
            <a:r>
              <a:rPr lang="en-GB" dirty="0"/>
              <a:t>What do we mean by this is that there are two types of instruction sets</a:t>
            </a:r>
          </a:p>
          <a:p>
            <a:pPr lvl="3" algn="just">
              <a:lnSpc>
                <a:spcPct val="150000"/>
              </a:lnSpc>
              <a:buClr>
                <a:srgbClr val="FFC000"/>
              </a:buClr>
              <a:buSzPct val="100000"/>
            </a:pPr>
            <a:r>
              <a:rPr lang="en-GB" sz="2400" dirty="0"/>
              <a:t>CISC (Complex Instruction Set Computing)</a:t>
            </a:r>
          </a:p>
          <a:p>
            <a:pPr lvl="3" algn="just">
              <a:lnSpc>
                <a:spcPct val="150000"/>
              </a:lnSpc>
              <a:buClr>
                <a:srgbClr val="FFC000"/>
              </a:buClr>
              <a:buSzPct val="100000"/>
            </a:pPr>
            <a:r>
              <a:rPr lang="en-GB" sz="2400" dirty="0"/>
              <a:t>RISC (Reduced Instruction Set Computing)</a:t>
            </a:r>
          </a:p>
        </p:txBody>
      </p:sp>
    </p:spTree>
    <p:extLst>
      <p:ext uri="{BB962C8B-B14F-4D97-AF65-F5344CB8AC3E}">
        <p14:creationId xmlns:p14="http://schemas.microsoft.com/office/powerpoint/2010/main" val="128226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31EE-123A-4169-A29F-411C74180893}"/>
              </a:ext>
            </a:extLst>
          </p:cNvPr>
          <p:cNvSpPr>
            <a:spLocks noGrp="1"/>
          </p:cNvSpPr>
          <p:nvPr>
            <p:ph type="title"/>
          </p:nvPr>
        </p:nvSpPr>
        <p:spPr/>
        <p:txBody>
          <a:bodyPr/>
          <a:lstStyle/>
          <a:p>
            <a:r>
              <a:rPr lang="en-GB" dirty="0"/>
              <a:t>Learning Outcomes </a:t>
            </a:r>
          </a:p>
        </p:txBody>
      </p:sp>
      <p:sp>
        <p:nvSpPr>
          <p:cNvPr id="3" name="Text Placeholder 2">
            <a:extLst>
              <a:ext uri="{FF2B5EF4-FFF2-40B4-BE49-F238E27FC236}">
                <a16:creationId xmlns:a16="http://schemas.microsoft.com/office/drawing/2014/main" id="{9891C6A7-D852-48CD-967A-DD29F66F4B3E}"/>
              </a:ext>
            </a:extLst>
          </p:cNvPr>
          <p:cNvSpPr>
            <a:spLocks noGrp="1"/>
          </p:cNvSpPr>
          <p:nvPr>
            <p:ph type="body" sz="quarter" idx="14"/>
          </p:nvPr>
        </p:nvSpPr>
        <p:spPr/>
        <p:txBody>
          <a:bodyPr/>
          <a:lstStyle/>
          <a:p>
            <a:pPr marL="342900" indent="-342900">
              <a:lnSpc>
                <a:spcPct val="150000"/>
              </a:lnSpc>
              <a:buClr>
                <a:srgbClr val="FFC000"/>
              </a:buClr>
              <a:buFont typeface="Wingdings" panose="05000000000000000000" pitchFamily="2" charset="2"/>
              <a:buChar char="ü"/>
            </a:pPr>
            <a:r>
              <a:rPr lang="en-US" dirty="0"/>
              <a:t>Problem Solving Techniques</a:t>
            </a:r>
          </a:p>
          <a:p>
            <a:pPr marL="342900" indent="-342900">
              <a:lnSpc>
                <a:spcPct val="150000"/>
              </a:lnSpc>
              <a:buClr>
                <a:srgbClr val="FFC000"/>
              </a:buClr>
              <a:buFont typeface="Wingdings" panose="05000000000000000000" pitchFamily="2" charset="2"/>
              <a:buChar char="ü"/>
            </a:pPr>
            <a:r>
              <a:rPr lang="en-GB" dirty="0"/>
              <a:t>What makes up a computer?</a:t>
            </a:r>
          </a:p>
          <a:p>
            <a:pPr marL="342900" indent="-342900">
              <a:lnSpc>
                <a:spcPct val="150000"/>
              </a:lnSpc>
              <a:buClr>
                <a:srgbClr val="FFC000"/>
              </a:buClr>
              <a:buFont typeface="Wingdings" panose="05000000000000000000" pitchFamily="2" charset="2"/>
              <a:buChar char="ü"/>
            </a:pPr>
            <a:r>
              <a:rPr lang="en-GB" dirty="0"/>
              <a:t>How and why various components in a computer interact?</a:t>
            </a:r>
          </a:p>
          <a:p>
            <a:pPr marL="342900" indent="-342900">
              <a:lnSpc>
                <a:spcPct val="150000"/>
              </a:lnSpc>
              <a:buClr>
                <a:srgbClr val="FFC000"/>
              </a:buClr>
              <a:buFont typeface="Wingdings" panose="05000000000000000000" pitchFamily="2" charset="2"/>
              <a:buChar char="ü"/>
            </a:pPr>
            <a:r>
              <a:rPr lang="en-GB" dirty="0"/>
              <a:t>Basics of a computer programme  </a:t>
            </a:r>
          </a:p>
          <a:p>
            <a:endParaRPr lang="en-GB" dirty="0"/>
          </a:p>
        </p:txBody>
      </p:sp>
    </p:spTree>
    <p:extLst>
      <p:ext uri="{BB962C8B-B14F-4D97-AF65-F5344CB8AC3E}">
        <p14:creationId xmlns:p14="http://schemas.microsoft.com/office/powerpoint/2010/main" val="231395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normAutofit/>
          </a:bodyPr>
          <a:lstStyle/>
          <a:p>
            <a:r>
              <a:rPr lang="en-US" altLang="en-US" dirty="0"/>
              <a:t>Data</a:t>
            </a:r>
          </a:p>
        </p:txBody>
      </p:sp>
      <p:sp>
        <p:nvSpPr>
          <p:cNvPr id="251907" name="Rectangle 3"/>
          <p:cNvSpPr>
            <a:spLocks noGrp="1" noChangeArrowheads="1"/>
          </p:cNvSpPr>
          <p:nvPr>
            <p:ph type="body" sz="quarter" idx="14"/>
          </p:nvPr>
        </p:nvSpPr>
        <p:spPr/>
        <p:txBody>
          <a:bodyPr>
            <a:normAutofit/>
          </a:bodyPr>
          <a:lstStyle/>
          <a:p>
            <a:pPr marL="457200" indent="-457200">
              <a:buFont typeface="Arial" panose="020B0604020202020204" pitchFamily="34" charset="0"/>
              <a:buChar char="•"/>
            </a:pPr>
            <a:r>
              <a:rPr lang="en-US" altLang="en-US" dirty="0"/>
              <a:t>Data are the “operands” upon which instructions operate.</a:t>
            </a:r>
          </a:p>
          <a:p>
            <a:pPr marL="457200" indent="-457200">
              <a:lnSpc>
                <a:spcPct val="150000"/>
              </a:lnSpc>
              <a:buFont typeface="Arial" panose="020B0604020202020204" pitchFamily="34" charset="0"/>
              <a:buChar char="•"/>
            </a:pPr>
            <a:r>
              <a:rPr lang="en-US" altLang="en-US" dirty="0"/>
              <a:t>Data could be:</a:t>
            </a:r>
          </a:p>
          <a:p>
            <a:pPr lvl="2">
              <a:lnSpc>
                <a:spcPct val="150000"/>
              </a:lnSpc>
              <a:buSzPct val="100000"/>
            </a:pPr>
            <a:r>
              <a:rPr lang="en-US" altLang="en-US" sz="2400" dirty="0"/>
              <a:t>Numbers</a:t>
            </a:r>
          </a:p>
          <a:p>
            <a:pPr lvl="2">
              <a:lnSpc>
                <a:spcPct val="150000"/>
              </a:lnSpc>
              <a:buSzPct val="100000"/>
            </a:pPr>
            <a:r>
              <a:rPr lang="en-US" altLang="en-US" sz="2400" dirty="0"/>
              <a:t>Characters</a:t>
            </a:r>
          </a:p>
          <a:p>
            <a:pPr lvl="2">
              <a:lnSpc>
                <a:spcPct val="150000"/>
              </a:lnSpc>
              <a:buSzPct val="100000"/>
            </a:pPr>
            <a:r>
              <a:rPr lang="en-US" altLang="en-US" sz="2400" dirty="0"/>
              <a:t>Memory addresses</a:t>
            </a:r>
          </a:p>
          <a:p>
            <a:pPr lvl="2">
              <a:lnSpc>
                <a:spcPct val="150000"/>
              </a:lnSpc>
              <a:buSzPct val="100000"/>
            </a:pPr>
            <a:r>
              <a:rPr lang="en-US" altLang="en-US" sz="2400" dirty="0"/>
              <a:t>Any digital information</a:t>
            </a:r>
          </a:p>
        </p:txBody>
      </p:sp>
    </p:spTree>
    <p:extLst>
      <p:ext uri="{BB962C8B-B14F-4D97-AF65-F5344CB8AC3E}">
        <p14:creationId xmlns:p14="http://schemas.microsoft.com/office/powerpoint/2010/main" val="2048982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F97F5336-310E-4329-97C7-C4F1B9343939}"/>
              </a:ext>
            </a:extLst>
          </p:cNvPr>
          <p:cNvSpPr>
            <a:spLocks noGrp="1"/>
          </p:cNvSpPr>
          <p:nvPr>
            <p:ph type="title"/>
          </p:nvPr>
        </p:nvSpPr>
        <p:spPr>
          <a:xfrm>
            <a:off x="0" y="1127852"/>
            <a:ext cx="6035792" cy="720000"/>
          </a:xfrm>
        </p:spPr>
        <p:txBody>
          <a:bodyPr>
            <a:normAutofit fontScale="90000"/>
          </a:bodyPr>
          <a:lstStyle/>
          <a:p>
            <a:pPr algn="ctr">
              <a:lnSpc>
                <a:spcPct val="100000"/>
              </a:lnSpc>
            </a:pPr>
            <a:r>
              <a:rPr lang="en-GB" sz="4400" dirty="0">
                <a:solidFill>
                  <a:schemeClr val="bg1"/>
                </a:solidFill>
              </a:rPr>
              <a:t>First Programme </a:t>
            </a:r>
            <a:br>
              <a:rPr lang="en-GB" sz="4400" dirty="0">
                <a:solidFill>
                  <a:schemeClr val="bg1"/>
                </a:solidFill>
              </a:rPr>
            </a:br>
            <a:r>
              <a:rPr lang="en-GB" sz="3100" i="1" dirty="0">
                <a:solidFill>
                  <a:schemeClr val="bg1"/>
                </a:solidFill>
              </a:rPr>
              <a:t>“Hello Python!”</a:t>
            </a:r>
            <a:endParaRPr lang="en-GB" sz="4400" i="1" dirty="0">
              <a:solidFill>
                <a:schemeClr val="bg1"/>
              </a:solidFill>
            </a:endParaRPr>
          </a:p>
        </p:txBody>
      </p:sp>
    </p:spTree>
    <p:extLst>
      <p:ext uri="{BB962C8B-B14F-4D97-AF65-F5344CB8AC3E}">
        <p14:creationId xmlns:p14="http://schemas.microsoft.com/office/powerpoint/2010/main" val="1100148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Program</a:t>
            </a:r>
          </a:p>
        </p:txBody>
      </p:sp>
      <p:sp>
        <p:nvSpPr>
          <p:cNvPr id="3" name="Content Placeholder 2"/>
          <p:cNvSpPr>
            <a:spLocks noGrp="1"/>
          </p:cNvSpPr>
          <p:nvPr>
            <p:ph type="body" sz="quarter" idx="14"/>
          </p:nvPr>
        </p:nvSpPr>
        <p:spPr/>
        <p:txBody>
          <a:bodyPr>
            <a:normAutofit lnSpcReduction="10000"/>
          </a:bodyPr>
          <a:lstStyle/>
          <a:p>
            <a:pPr marL="457200" indent="-457200">
              <a:lnSpc>
                <a:spcPct val="150000"/>
              </a:lnSpc>
              <a:buFont typeface="Arial" panose="020B0604020202020204" pitchFamily="34" charset="0"/>
              <a:buChar char="•"/>
            </a:pPr>
            <a:r>
              <a:rPr lang="en-US" altLang="en-US" dirty="0"/>
              <a:t>A sequence of instructions to perform a task is called a program, which is stored in the memory.</a:t>
            </a:r>
          </a:p>
          <a:p>
            <a:pPr>
              <a:lnSpc>
                <a:spcPct val="150000"/>
              </a:lnSpc>
            </a:pPr>
            <a:endParaRPr lang="en-US" altLang="en-US" dirty="0"/>
          </a:p>
          <a:p>
            <a:pPr marL="457200" indent="-457200">
              <a:lnSpc>
                <a:spcPct val="150000"/>
              </a:lnSpc>
              <a:buFont typeface="Arial" panose="020B0604020202020204" pitchFamily="34" charset="0"/>
              <a:buChar char="•"/>
            </a:pPr>
            <a:r>
              <a:rPr lang="en-US" altLang="en-US" dirty="0"/>
              <a:t>Processor</a:t>
            </a:r>
          </a:p>
          <a:p>
            <a:pPr lvl="2">
              <a:lnSpc>
                <a:spcPct val="150000"/>
              </a:lnSpc>
            </a:pPr>
            <a:r>
              <a:rPr lang="en-US" altLang="en-US" sz="2400" dirty="0"/>
              <a:t>fetches instructions that make up a program </a:t>
            </a:r>
          </a:p>
          <a:p>
            <a:pPr lvl="2">
              <a:lnSpc>
                <a:spcPct val="150000"/>
              </a:lnSpc>
            </a:pPr>
            <a:r>
              <a:rPr lang="en-US" altLang="en-US" sz="2400" dirty="0"/>
              <a:t>from the memory and </a:t>
            </a:r>
          </a:p>
          <a:p>
            <a:pPr lvl="2">
              <a:lnSpc>
                <a:spcPct val="150000"/>
              </a:lnSpc>
            </a:pPr>
            <a:r>
              <a:rPr lang="en-US" altLang="en-US" sz="2400" dirty="0"/>
              <a:t>executes them in a sequence.</a:t>
            </a:r>
          </a:p>
          <a:p>
            <a:endParaRPr lang="en-GB" dirty="0"/>
          </a:p>
        </p:txBody>
      </p:sp>
    </p:spTree>
    <p:extLst>
      <p:ext uri="{BB962C8B-B14F-4D97-AF65-F5344CB8AC3E}">
        <p14:creationId xmlns:p14="http://schemas.microsoft.com/office/powerpoint/2010/main" val="343513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Program: Set of instructions</a:t>
            </a:r>
          </a:p>
        </p:txBody>
      </p:sp>
      <p:sp>
        <p:nvSpPr>
          <p:cNvPr id="7" name="Content Placeholder 6"/>
          <p:cNvSpPr>
            <a:spLocks noGrp="1"/>
          </p:cNvSpPr>
          <p:nvPr>
            <p:ph type="body" sz="quarter" idx="14"/>
          </p:nvPr>
        </p:nvSpPr>
        <p:spPr/>
        <p:txBody>
          <a:bodyPr/>
          <a:lstStyle/>
          <a:p>
            <a:pPr>
              <a:buNone/>
            </a:pPr>
            <a:endParaRPr lang="en-GB" dirty="0"/>
          </a:p>
          <a:p>
            <a:pPr>
              <a:buNone/>
            </a:pPr>
            <a:endParaRPr lang="en-GB" dirty="0"/>
          </a:p>
        </p:txBody>
      </p:sp>
      <p:sp>
        <p:nvSpPr>
          <p:cNvPr id="8" name="Rounded Rectangle 7"/>
          <p:cNvSpPr/>
          <p:nvPr/>
        </p:nvSpPr>
        <p:spPr>
          <a:xfrm>
            <a:off x="6679266" y="1938436"/>
            <a:ext cx="3305167" cy="365080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264" dirty="0"/>
              <a:t>num1 = 12</a:t>
            </a:r>
          </a:p>
          <a:p>
            <a:r>
              <a:rPr lang="pt-BR" sz="1264" dirty="0"/>
              <a:t>num2 = 2</a:t>
            </a:r>
          </a:p>
          <a:p>
            <a:r>
              <a:rPr lang="pt-BR" sz="1264" dirty="0"/>
              <a:t>total = num1 + num2</a:t>
            </a:r>
          </a:p>
          <a:p>
            <a:r>
              <a:rPr lang="pt-BR" sz="1264" dirty="0"/>
              <a:t>print (total)</a:t>
            </a:r>
            <a:endParaRPr lang="en-GB" sz="1264" dirty="0"/>
          </a:p>
        </p:txBody>
      </p:sp>
      <p:sp>
        <p:nvSpPr>
          <p:cNvPr id="11" name="TextBox 10"/>
          <p:cNvSpPr txBox="1"/>
          <p:nvPr/>
        </p:nvSpPr>
        <p:spPr>
          <a:xfrm>
            <a:off x="6872147" y="1488376"/>
            <a:ext cx="2782062" cy="424732"/>
          </a:xfrm>
          <a:prstGeom prst="rect">
            <a:avLst/>
          </a:prstGeom>
          <a:noFill/>
        </p:spPr>
        <p:txBody>
          <a:bodyPr wrap="square" rtlCol="0">
            <a:spAutoFit/>
          </a:bodyPr>
          <a:lstStyle/>
          <a:p>
            <a:r>
              <a:rPr lang="en-GB" sz="2160" b="1" dirty="0"/>
              <a:t>Calculate 12 + 12</a:t>
            </a:r>
          </a:p>
        </p:txBody>
      </p:sp>
      <p:sp>
        <p:nvSpPr>
          <p:cNvPr id="26" name="Rounded Rectangle 25"/>
          <p:cNvSpPr/>
          <p:nvPr/>
        </p:nvSpPr>
        <p:spPr>
          <a:xfrm>
            <a:off x="2827619" y="1909790"/>
            <a:ext cx="3694524" cy="3593040"/>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64" dirty="0"/>
              <a:t>#I assume knowledge of kitchen appliances</a:t>
            </a:r>
          </a:p>
          <a:p>
            <a:r>
              <a:rPr lang="en-GB" sz="1264" dirty="0"/>
              <a:t>#I assume knowledge of measuring/temperature units</a:t>
            </a:r>
          </a:p>
          <a:p>
            <a:endParaRPr lang="en-GB" sz="1264" dirty="0"/>
          </a:p>
          <a:p>
            <a:r>
              <a:rPr lang="en-GB" sz="1264" dirty="0">
                <a:solidFill>
                  <a:schemeClr val="bg2">
                    <a:lumMod val="10000"/>
                  </a:schemeClr>
                </a:solidFill>
              </a:rPr>
              <a:t>1. Turn on Oven, preheat to 180C</a:t>
            </a:r>
          </a:p>
          <a:p>
            <a:r>
              <a:rPr lang="en-GB" sz="1264" dirty="0"/>
              <a:t>#Get bowls, cups, measuring spoons</a:t>
            </a:r>
          </a:p>
          <a:p>
            <a:r>
              <a:rPr lang="en-GB" sz="1264" dirty="0">
                <a:solidFill>
                  <a:schemeClr val="bg2">
                    <a:lumMod val="10000"/>
                  </a:schemeClr>
                </a:solidFill>
              </a:rPr>
              <a:t>2. Measure 2 cups raising flour</a:t>
            </a:r>
          </a:p>
          <a:p>
            <a:r>
              <a:rPr lang="en-GB" sz="1264" dirty="0">
                <a:solidFill>
                  <a:schemeClr val="bg2">
                    <a:lumMod val="10000"/>
                  </a:schemeClr>
                </a:solidFill>
              </a:rPr>
              <a:t>3. Measure 1 cup milk</a:t>
            </a:r>
          </a:p>
          <a:p>
            <a:r>
              <a:rPr lang="en-GB" sz="1264" dirty="0">
                <a:solidFill>
                  <a:schemeClr val="bg2">
                    <a:lumMod val="10000"/>
                  </a:schemeClr>
                </a:solidFill>
              </a:rPr>
              <a:t>4. Get 2 cups sugar</a:t>
            </a:r>
          </a:p>
          <a:p>
            <a:r>
              <a:rPr lang="en-GB" sz="1264" dirty="0">
                <a:solidFill>
                  <a:schemeClr val="bg2">
                    <a:lumMod val="10000"/>
                  </a:schemeClr>
                </a:solidFill>
              </a:rPr>
              <a:t>5. Mix ingredients in a baking bowl</a:t>
            </a:r>
          </a:p>
          <a:p>
            <a:r>
              <a:rPr lang="en-GB" sz="1264" dirty="0">
                <a:solidFill>
                  <a:schemeClr val="bg2">
                    <a:lumMod val="10000"/>
                  </a:schemeClr>
                </a:solidFill>
              </a:rPr>
              <a:t>6. Check Oven, if not 180C</a:t>
            </a:r>
          </a:p>
          <a:p>
            <a:r>
              <a:rPr lang="en-GB" sz="1264" dirty="0">
                <a:solidFill>
                  <a:schemeClr val="bg2">
                    <a:lumMod val="10000"/>
                  </a:schemeClr>
                </a:solidFill>
              </a:rPr>
              <a:t>    6.1. Wait 3 min, check again, step-6</a:t>
            </a:r>
          </a:p>
          <a:p>
            <a:r>
              <a:rPr lang="en-GB" sz="1264" dirty="0">
                <a:solidFill>
                  <a:schemeClr val="bg2">
                    <a:lumMod val="10000"/>
                  </a:schemeClr>
                </a:solidFill>
              </a:rPr>
              <a:t>7. otherwise if it is 180C</a:t>
            </a:r>
          </a:p>
          <a:p>
            <a:r>
              <a:rPr lang="en-GB" sz="1264" dirty="0">
                <a:solidFill>
                  <a:schemeClr val="bg2">
                    <a:lumMod val="10000"/>
                  </a:schemeClr>
                </a:solidFill>
              </a:rPr>
              <a:t>    7.1. Bake for 40 minutes</a:t>
            </a:r>
          </a:p>
        </p:txBody>
      </p:sp>
      <p:sp>
        <p:nvSpPr>
          <p:cNvPr id="29" name="TextBox 28"/>
          <p:cNvSpPr txBox="1"/>
          <p:nvPr/>
        </p:nvSpPr>
        <p:spPr>
          <a:xfrm>
            <a:off x="3149090" y="1459732"/>
            <a:ext cx="2250298" cy="424732"/>
          </a:xfrm>
          <a:prstGeom prst="rect">
            <a:avLst/>
          </a:prstGeom>
          <a:noFill/>
        </p:spPr>
        <p:txBody>
          <a:bodyPr wrap="square" rtlCol="0">
            <a:spAutoFit/>
          </a:bodyPr>
          <a:lstStyle/>
          <a:p>
            <a:r>
              <a:rPr lang="en-GB" sz="2160" b="1" dirty="0"/>
              <a:t>Bake a Cake</a:t>
            </a:r>
          </a:p>
        </p:txBody>
      </p:sp>
    </p:spTree>
    <p:extLst>
      <p:ext uri="{BB962C8B-B14F-4D97-AF65-F5344CB8AC3E}">
        <p14:creationId xmlns:p14="http://schemas.microsoft.com/office/powerpoint/2010/main" val="414908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09900" y="2400300"/>
            <a:ext cx="1920240" cy="5486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dirty="0">
                <a:solidFill>
                  <a:schemeClr val="tx2">
                    <a:lumMod val="50000"/>
                  </a:schemeClr>
                </a:solidFill>
              </a:rPr>
              <a:t>High-level Language</a:t>
            </a:r>
          </a:p>
          <a:p>
            <a:pPr algn="ctr"/>
            <a:r>
              <a:rPr lang="en-GB" sz="1264" dirty="0">
                <a:solidFill>
                  <a:schemeClr val="tx2">
                    <a:lumMod val="50000"/>
                  </a:schemeClr>
                </a:solidFill>
              </a:rPr>
              <a:t>Program</a:t>
            </a:r>
          </a:p>
        </p:txBody>
      </p:sp>
      <p:sp>
        <p:nvSpPr>
          <p:cNvPr id="3" name="Rectangle 2"/>
          <p:cNvSpPr/>
          <p:nvPr/>
        </p:nvSpPr>
        <p:spPr>
          <a:xfrm>
            <a:off x="3009900" y="3497580"/>
            <a:ext cx="1920240" cy="5486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dirty="0">
                <a:solidFill>
                  <a:schemeClr val="tx2">
                    <a:lumMod val="50000"/>
                  </a:schemeClr>
                </a:solidFill>
              </a:rPr>
              <a:t>Assembly Language Program</a:t>
            </a:r>
          </a:p>
        </p:txBody>
      </p:sp>
      <p:sp>
        <p:nvSpPr>
          <p:cNvPr id="4" name="Rectangle 3"/>
          <p:cNvSpPr/>
          <p:nvPr/>
        </p:nvSpPr>
        <p:spPr>
          <a:xfrm>
            <a:off x="3009900" y="4594860"/>
            <a:ext cx="1920240" cy="54864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dirty="0">
                <a:solidFill>
                  <a:schemeClr val="tx2">
                    <a:lumMod val="50000"/>
                  </a:schemeClr>
                </a:solidFill>
              </a:rPr>
              <a:t>Machine Language Program</a:t>
            </a:r>
          </a:p>
        </p:txBody>
      </p:sp>
      <p:sp>
        <p:nvSpPr>
          <p:cNvPr id="7" name="Down Arrow 6"/>
          <p:cNvSpPr/>
          <p:nvPr/>
        </p:nvSpPr>
        <p:spPr>
          <a:xfrm>
            <a:off x="3901441" y="3017520"/>
            <a:ext cx="135038" cy="411480"/>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0" name="Rounded Rectangle 9"/>
          <p:cNvSpPr/>
          <p:nvPr/>
        </p:nvSpPr>
        <p:spPr>
          <a:xfrm>
            <a:off x="3009900" y="1371600"/>
            <a:ext cx="1920240" cy="4800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i="1" dirty="0">
                <a:solidFill>
                  <a:schemeClr val="tx2">
                    <a:lumMod val="50000"/>
                  </a:schemeClr>
                </a:solidFill>
              </a:rPr>
              <a:t>Solution</a:t>
            </a:r>
          </a:p>
        </p:txBody>
      </p:sp>
      <p:sp>
        <p:nvSpPr>
          <p:cNvPr id="11" name="Down Arrow 10"/>
          <p:cNvSpPr/>
          <p:nvPr/>
        </p:nvSpPr>
        <p:spPr>
          <a:xfrm>
            <a:off x="3901441" y="5207484"/>
            <a:ext cx="135038" cy="411480"/>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2" name="Down Arrow 11"/>
          <p:cNvSpPr/>
          <p:nvPr/>
        </p:nvSpPr>
        <p:spPr>
          <a:xfrm>
            <a:off x="3901441" y="4117274"/>
            <a:ext cx="135038" cy="411480"/>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3" name="Down Arrow 12"/>
          <p:cNvSpPr/>
          <p:nvPr/>
        </p:nvSpPr>
        <p:spPr>
          <a:xfrm>
            <a:off x="3901441" y="1924836"/>
            <a:ext cx="135038" cy="411480"/>
          </a:xfrm>
          <a:prstGeom prst="downArrow">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64"/>
          </a:p>
        </p:txBody>
      </p:sp>
      <p:sp>
        <p:nvSpPr>
          <p:cNvPr id="14" name="Rounded Rectangle 13"/>
          <p:cNvSpPr/>
          <p:nvPr/>
        </p:nvSpPr>
        <p:spPr>
          <a:xfrm>
            <a:off x="3009900" y="5692140"/>
            <a:ext cx="1920240" cy="4800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i="1" dirty="0">
                <a:solidFill>
                  <a:schemeClr val="tx2">
                    <a:lumMod val="50000"/>
                  </a:schemeClr>
                </a:solidFill>
              </a:rPr>
              <a:t>Control Signal Specification</a:t>
            </a:r>
          </a:p>
        </p:txBody>
      </p:sp>
      <p:sp>
        <p:nvSpPr>
          <p:cNvPr id="24" name="TextBox 23"/>
          <p:cNvSpPr txBox="1"/>
          <p:nvPr/>
        </p:nvSpPr>
        <p:spPr>
          <a:xfrm>
            <a:off x="6498996" y="2324956"/>
            <a:ext cx="2433494" cy="674031"/>
          </a:xfrm>
          <a:prstGeom prst="rect">
            <a:avLst/>
          </a:prstGeom>
          <a:noFill/>
          <a:ln>
            <a:solidFill>
              <a:schemeClr val="tx1"/>
            </a:solidFill>
          </a:ln>
        </p:spPr>
        <p:txBody>
          <a:bodyPr wrap="square" rtlCol="0">
            <a:spAutoFit/>
          </a:bodyPr>
          <a:lstStyle/>
          <a:p>
            <a:r>
              <a:rPr lang="en-GB" sz="1260" dirty="0" err="1"/>
              <a:t>int</a:t>
            </a:r>
            <a:r>
              <a:rPr lang="en-GB" sz="1260" dirty="0"/>
              <a:t> a = 10;</a:t>
            </a:r>
          </a:p>
          <a:p>
            <a:r>
              <a:rPr lang="en-GB" sz="1260" dirty="0" err="1"/>
              <a:t>int</a:t>
            </a:r>
            <a:r>
              <a:rPr lang="en-GB" sz="1260" dirty="0"/>
              <a:t> b = 20</a:t>
            </a:r>
          </a:p>
          <a:p>
            <a:r>
              <a:rPr lang="en-GB" sz="1260" dirty="0" err="1"/>
              <a:t>int</a:t>
            </a:r>
            <a:r>
              <a:rPr lang="en-GB" sz="1260" dirty="0"/>
              <a:t> sum = </a:t>
            </a:r>
            <a:r>
              <a:rPr lang="en-GB" sz="1260" dirty="0" err="1"/>
              <a:t>a+b</a:t>
            </a:r>
            <a:r>
              <a:rPr lang="en-GB" sz="1260" dirty="0"/>
              <a:t>;</a:t>
            </a:r>
          </a:p>
        </p:txBody>
      </p:sp>
      <p:sp>
        <p:nvSpPr>
          <p:cNvPr id="25" name="TextBox 24"/>
          <p:cNvSpPr txBox="1"/>
          <p:nvPr/>
        </p:nvSpPr>
        <p:spPr>
          <a:xfrm>
            <a:off x="6498998" y="1449907"/>
            <a:ext cx="2430702" cy="757130"/>
          </a:xfrm>
          <a:prstGeom prst="rect">
            <a:avLst/>
          </a:prstGeom>
          <a:noFill/>
          <a:ln>
            <a:solidFill>
              <a:schemeClr val="tx1"/>
            </a:solidFill>
          </a:ln>
        </p:spPr>
        <p:txBody>
          <a:bodyPr wrap="square" rtlCol="0">
            <a:spAutoFit/>
          </a:bodyPr>
          <a:lstStyle/>
          <a:p>
            <a:r>
              <a:rPr lang="en-GB" sz="1080" dirty="0"/>
              <a:t>Create two numerical containers.</a:t>
            </a:r>
          </a:p>
          <a:p>
            <a:r>
              <a:rPr lang="en-GB" sz="1080" dirty="0"/>
              <a:t>Insert numerical values to the containers</a:t>
            </a:r>
          </a:p>
          <a:p>
            <a:r>
              <a:rPr lang="en-GB" sz="1080" dirty="0"/>
              <a:t>Add first value to the second value</a:t>
            </a:r>
          </a:p>
        </p:txBody>
      </p:sp>
      <p:sp>
        <p:nvSpPr>
          <p:cNvPr id="26" name="TextBox 25"/>
          <p:cNvSpPr txBox="1"/>
          <p:nvPr/>
        </p:nvSpPr>
        <p:spPr>
          <a:xfrm>
            <a:off x="6498996" y="3437419"/>
            <a:ext cx="2433494" cy="757130"/>
          </a:xfrm>
          <a:prstGeom prst="rect">
            <a:avLst/>
          </a:prstGeom>
          <a:noFill/>
          <a:ln>
            <a:solidFill>
              <a:schemeClr val="tx1"/>
            </a:solidFill>
          </a:ln>
        </p:spPr>
        <p:txBody>
          <a:bodyPr wrap="square" rtlCol="0">
            <a:spAutoFit/>
          </a:bodyPr>
          <a:lstStyle/>
          <a:p>
            <a:r>
              <a:rPr lang="en-GB" sz="1080" dirty="0" err="1"/>
              <a:t>movq</a:t>
            </a:r>
            <a:r>
              <a:rPr lang="en-GB" sz="1080" dirty="0"/>
              <a:t>	%</a:t>
            </a:r>
            <a:r>
              <a:rPr lang="en-GB" sz="1080" dirty="0" err="1"/>
              <a:t>rsp</a:t>
            </a:r>
            <a:r>
              <a:rPr lang="en-GB" sz="1080" dirty="0"/>
              <a:t>, %</a:t>
            </a:r>
            <a:r>
              <a:rPr lang="en-GB" sz="1080" dirty="0" err="1"/>
              <a:t>rbp</a:t>
            </a:r>
            <a:endParaRPr lang="en-GB" sz="1080" dirty="0"/>
          </a:p>
          <a:p>
            <a:r>
              <a:rPr lang="en-GB" sz="1080" dirty="0" err="1"/>
              <a:t>movl</a:t>
            </a:r>
            <a:r>
              <a:rPr lang="en-GB" sz="1080" dirty="0"/>
              <a:t>	%</a:t>
            </a:r>
            <a:r>
              <a:rPr lang="en-GB" sz="1080" dirty="0" err="1"/>
              <a:t>edi</a:t>
            </a:r>
            <a:r>
              <a:rPr lang="en-GB" sz="1080" dirty="0"/>
              <a:t>, -4(%</a:t>
            </a:r>
            <a:r>
              <a:rPr lang="en-GB" sz="1080" dirty="0" err="1"/>
              <a:t>rbp</a:t>
            </a:r>
            <a:r>
              <a:rPr lang="en-GB" sz="1080" dirty="0"/>
              <a:t>)</a:t>
            </a:r>
          </a:p>
          <a:p>
            <a:r>
              <a:rPr lang="en-GB" sz="1080" dirty="0" err="1"/>
              <a:t>movl</a:t>
            </a:r>
            <a:r>
              <a:rPr lang="en-GB" sz="1080" dirty="0"/>
              <a:t>	%</a:t>
            </a:r>
            <a:r>
              <a:rPr lang="en-GB" sz="1080" dirty="0" err="1"/>
              <a:t>esi</a:t>
            </a:r>
            <a:r>
              <a:rPr lang="en-GB" sz="1080" dirty="0"/>
              <a:t>, -8(%</a:t>
            </a:r>
            <a:r>
              <a:rPr lang="en-GB" sz="1080" dirty="0" err="1"/>
              <a:t>rbp</a:t>
            </a:r>
            <a:r>
              <a:rPr lang="en-GB" sz="1080" dirty="0"/>
              <a:t>)</a:t>
            </a:r>
          </a:p>
          <a:p>
            <a:r>
              <a:rPr lang="en-GB" sz="1080" dirty="0" err="1"/>
              <a:t>cmpl</a:t>
            </a:r>
            <a:r>
              <a:rPr lang="en-GB" sz="1080" dirty="0"/>
              <a:t>	$1, -4(%</a:t>
            </a:r>
            <a:r>
              <a:rPr lang="en-GB" sz="1080" dirty="0" err="1"/>
              <a:t>rbp</a:t>
            </a:r>
            <a:r>
              <a:rPr lang="en-GB" sz="1080" dirty="0"/>
              <a:t>)</a:t>
            </a:r>
          </a:p>
        </p:txBody>
      </p:sp>
      <p:sp>
        <p:nvSpPr>
          <p:cNvPr id="27" name="TextBox 26"/>
          <p:cNvSpPr txBox="1"/>
          <p:nvPr/>
        </p:nvSpPr>
        <p:spPr>
          <a:xfrm>
            <a:off x="6498996" y="4457701"/>
            <a:ext cx="2433494" cy="757130"/>
          </a:xfrm>
          <a:prstGeom prst="rect">
            <a:avLst/>
          </a:prstGeom>
          <a:noFill/>
          <a:ln>
            <a:solidFill>
              <a:schemeClr val="tx1"/>
            </a:solidFill>
          </a:ln>
        </p:spPr>
        <p:txBody>
          <a:bodyPr wrap="square" rtlCol="0">
            <a:spAutoFit/>
          </a:bodyPr>
          <a:lstStyle/>
          <a:p>
            <a:r>
              <a:rPr lang="en-GB" sz="1080" dirty="0"/>
              <a:t>0001 </a:t>
            </a:r>
            <a:r>
              <a:rPr lang="en-GB" sz="1080" i="1" dirty="0"/>
              <a:t>4889E5</a:t>
            </a:r>
            <a:endParaRPr lang="en-GB" sz="1080" dirty="0"/>
          </a:p>
          <a:p>
            <a:r>
              <a:rPr lang="en-GB" sz="1080" dirty="0"/>
              <a:t>0004 </a:t>
            </a:r>
            <a:r>
              <a:rPr lang="en-GB" sz="1080" i="1" dirty="0"/>
              <a:t>897DFC</a:t>
            </a:r>
            <a:r>
              <a:rPr lang="en-GB" sz="1080" dirty="0"/>
              <a:t>   	</a:t>
            </a:r>
          </a:p>
          <a:p>
            <a:r>
              <a:rPr lang="en-GB" sz="1080" dirty="0"/>
              <a:t>0007 </a:t>
            </a:r>
            <a:r>
              <a:rPr lang="en-GB" sz="1080" i="1" dirty="0"/>
              <a:t>8975F8</a:t>
            </a:r>
            <a:endParaRPr lang="en-GB" sz="1080" dirty="0"/>
          </a:p>
          <a:p>
            <a:r>
              <a:rPr lang="en-GB" sz="1080" dirty="0"/>
              <a:t>000a </a:t>
            </a:r>
            <a:r>
              <a:rPr lang="en-GB" sz="1080" i="1" dirty="0"/>
              <a:t>837DFC01</a:t>
            </a:r>
            <a:r>
              <a:rPr lang="en-GB" sz="1080" dirty="0"/>
              <a:t> 	</a:t>
            </a:r>
          </a:p>
        </p:txBody>
      </p:sp>
      <p:grpSp>
        <p:nvGrpSpPr>
          <p:cNvPr id="120" name="Group 119"/>
          <p:cNvGrpSpPr/>
          <p:nvPr/>
        </p:nvGrpSpPr>
        <p:grpSpPr>
          <a:xfrm>
            <a:off x="6296889" y="5315193"/>
            <a:ext cx="3296692" cy="992184"/>
            <a:chOff x="4779643" y="5786091"/>
            <a:chExt cx="3662990" cy="1102427"/>
          </a:xfrm>
        </p:grpSpPr>
        <p:grpSp>
          <p:nvGrpSpPr>
            <p:cNvPr id="116" name="Group 115"/>
            <p:cNvGrpSpPr/>
            <p:nvPr/>
          </p:nvGrpSpPr>
          <p:grpSpPr>
            <a:xfrm>
              <a:off x="4943573" y="5786091"/>
              <a:ext cx="3499060" cy="843309"/>
              <a:chOff x="4943573" y="5786091"/>
              <a:chExt cx="3499060" cy="843309"/>
            </a:xfrm>
          </p:grpSpPr>
          <p:cxnSp>
            <p:nvCxnSpPr>
              <p:cNvPr id="29" name="Straight Connector 28"/>
              <p:cNvCxnSpPr/>
              <p:nvPr/>
            </p:nvCxnSpPr>
            <p:spPr>
              <a:xfrm>
                <a:off x="5019773" y="5786093"/>
                <a:ext cx="0" cy="8433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019773" y="6629400"/>
                <a:ext cx="34228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410200" y="5786093"/>
                <a:ext cx="0" cy="8433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6553200" y="5786092"/>
                <a:ext cx="0" cy="8433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696200" y="5786091"/>
                <a:ext cx="0" cy="84330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943573" y="6014693"/>
                <a:ext cx="1618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953000" y="6400800"/>
                <a:ext cx="1618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flipV="1">
                <a:off x="5172172" y="5902382"/>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flipV="1">
                <a:off x="5629372" y="5902382"/>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5629372" y="5902382"/>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172172" y="5902382"/>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flipV="1">
                <a:off x="6077145" y="5904833"/>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flipV="1">
                <a:off x="6534345" y="5904833"/>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534345" y="5904833"/>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077145" y="5904833"/>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flipV="1">
                <a:off x="6982117" y="5902382"/>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Elbow Connector 53"/>
              <p:cNvCxnSpPr/>
              <p:nvPr/>
            </p:nvCxnSpPr>
            <p:spPr>
              <a:xfrm flipV="1">
                <a:off x="7439317" y="5902382"/>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7439317" y="5902382"/>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982117" y="5902382"/>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5019773" y="5902382"/>
                <a:ext cx="1618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Elbow Connector 64"/>
              <p:cNvCxnSpPr/>
              <p:nvPr/>
            </p:nvCxnSpPr>
            <p:spPr>
              <a:xfrm flipV="1">
                <a:off x="5000529" y="6358725"/>
                <a:ext cx="400243" cy="174737"/>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Elbow Connector 65"/>
              <p:cNvCxnSpPr/>
              <p:nvPr/>
            </p:nvCxnSpPr>
            <p:spPr>
              <a:xfrm flipV="1">
                <a:off x="5400772" y="6358725"/>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400772" y="6358725"/>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Elbow Connector 68"/>
              <p:cNvCxnSpPr/>
              <p:nvPr/>
            </p:nvCxnSpPr>
            <p:spPr>
              <a:xfrm flipV="1">
                <a:off x="5848545" y="6361176"/>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Elbow Connector 69"/>
              <p:cNvCxnSpPr/>
              <p:nvPr/>
            </p:nvCxnSpPr>
            <p:spPr>
              <a:xfrm flipV="1">
                <a:off x="6305745" y="6361176"/>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305745" y="6361176"/>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848545" y="6361176"/>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Elbow Connector 72"/>
              <p:cNvCxnSpPr/>
              <p:nvPr/>
            </p:nvCxnSpPr>
            <p:spPr>
              <a:xfrm flipV="1">
                <a:off x="6753517" y="6358725"/>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Elbow Connector 73"/>
              <p:cNvCxnSpPr/>
              <p:nvPr/>
            </p:nvCxnSpPr>
            <p:spPr>
              <a:xfrm flipV="1">
                <a:off x="7210717" y="6358725"/>
                <a:ext cx="457200" cy="15515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10717" y="6358725"/>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753517" y="6358725"/>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660060" y="6375238"/>
                <a:ext cx="0" cy="1551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7667917" y="6513874"/>
                <a:ext cx="228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7" name="TextBox 116"/>
            <p:cNvSpPr txBox="1"/>
            <p:nvPr/>
          </p:nvSpPr>
          <p:spPr>
            <a:xfrm rot="16200000">
              <a:off x="4712673" y="6079347"/>
              <a:ext cx="390420" cy="256480"/>
            </a:xfrm>
            <a:prstGeom prst="rect">
              <a:avLst/>
            </a:prstGeom>
            <a:noFill/>
          </p:spPr>
          <p:txBody>
            <a:bodyPr wrap="none" rtlCol="0">
              <a:spAutoFit/>
            </a:bodyPr>
            <a:lstStyle/>
            <a:p>
              <a:r>
                <a:rPr lang="en-GB" sz="900" dirty="0"/>
                <a:t>Pin</a:t>
              </a:r>
            </a:p>
          </p:txBody>
        </p:sp>
        <p:sp>
          <p:nvSpPr>
            <p:cNvPr id="118" name="TextBox 117"/>
            <p:cNvSpPr txBox="1"/>
            <p:nvPr/>
          </p:nvSpPr>
          <p:spPr>
            <a:xfrm>
              <a:off x="5638801" y="6629402"/>
              <a:ext cx="727051" cy="225703"/>
            </a:xfrm>
            <a:prstGeom prst="rect">
              <a:avLst/>
            </a:prstGeom>
            <a:noFill/>
          </p:spPr>
          <p:txBody>
            <a:bodyPr wrap="none" rtlCol="0">
              <a:spAutoFit/>
            </a:bodyPr>
            <a:lstStyle/>
            <a:p>
              <a:r>
                <a:rPr lang="en-GB" sz="720" dirty="0"/>
                <a:t>Clock cycle</a:t>
              </a:r>
            </a:p>
          </p:txBody>
        </p:sp>
        <p:sp>
          <p:nvSpPr>
            <p:cNvPr id="119" name="Right Brace 118"/>
            <p:cNvSpPr/>
            <p:nvPr/>
          </p:nvSpPr>
          <p:spPr>
            <a:xfrm rot="5400000">
              <a:off x="5892930" y="6228249"/>
              <a:ext cx="177539" cy="114299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264"/>
            </a:p>
          </p:txBody>
        </p:sp>
      </p:grpSp>
      <p:sp>
        <p:nvSpPr>
          <p:cNvPr id="121" name="Title 120"/>
          <p:cNvSpPr>
            <a:spLocks noGrp="1"/>
          </p:cNvSpPr>
          <p:nvPr>
            <p:ph type="title"/>
          </p:nvPr>
        </p:nvSpPr>
        <p:spPr>
          <a:xfrm>
            <a:off x="521999" y="842400"/>
            <a:ext cx="11120036" cy="720000"/>
          </a:xfrm>
        </p:spPr>
        <p:txBody>
          <a:bodyPr>
            <a:normAutofit/>
          </a:bodyPr>
          <a:lstStyle/>
          <a:p>
            <a:r>
              <a:rPr lang="en-GB" dirty="0"/>
              <a:t>Levels of interpretation                                          </a:t>
            </a:r>
            <a:r>
              <a:rPr lang="en-GB" sz="1800" dirty="0"/>
              <a:t>(1/2)</a:t>
            </a:r>
            <a:endParaRPr lang="en-GB" dirty="0"/>
          </a:p>
        </p:txBody>
      </p:sp>
    </p:spTree>
    <p:extLst>
      <p:ext uri="{BB962C8B-B14F-4D97-AF65-F5344CB8AC3E}">
        <p14:creationId xmlns:p14="http://schemas.microsoft.com/office/powerpoint/2010/main" val="78595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10" grpId="0" animBg="1"/>
      <p:bldP spid="11" grpId="0" animBg="1"/>
      <p:bldP spid="12" grpId="0" animBg="1"/>
      <p:bldP spid="13" grpId="0" animBg="1"/>
      <p:bldP spid="14" grpId="0" animBg="1"/>
      <p:bldP spid="24" grpId="0" animBg="1"/>
      <p:bldP spid="25" grpId="0" animBg="1"/>
      <p:bldP spid="26" grpId="0" animBg="1"/>
      <p:bldP spid="2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6850380" y="5602327"/>
            <a:ext cx="1920240" cy="480060"/>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64" i="1" dirty="0">
                <a:solidFill>
                  <a:schemeClr val="tx2">
                    <a:lumMod val="50000"/>
                  </a:schemeClr>
                </a:solidFill>
              </a:rPr>
              <a:t>Solution</a:t>
            </a:r>
          </a:p>
        </p:txBody>
      </p:sp>
      <p:sp>
        <p:nvSpPr>
          <p:cNvPr id="25" name="TextBox 24"/>
          <p:cNvSpPr txBox="1"/>
          <p:nvPr/>
        </p:nvSpPr>
        <p:spPr>
          <a:xfrm>
            <a:off x="4792980" y="2845124"/>
            <a:ext cx="2606040" cy="424732"/>
          </a:xfrm>
          <a:prstGeom prst="rect">
            <a:avLst/>
          </a:prstGeom>
          <a:noFill/>
          <a:ln>
            <a:solidFill>
              <a:schemeClr val="tx1"/>
            </a:solidFill>
          </a:ln>
        </p:spPr>
        <p:txBody>
          <a:bodyPr wrap="square" rtlCol="0">
            <a:spAutoFit/>
          </a:bodyPr>
          <a:lstStyle/>
          <a:p>
            <a:r>
              <a:rPr lang="en-GB" sz="1080" dirty="0"/>
              <a:t>Create two decimal numerical values.</a:t>
            </a:r>
          </a:p>
          <a:p>
            <a:r>
              <a:rPr lang="en-GB" sz="1080" dirty="0"/>
              <a:t>Add the two values.</a:t>
            </a:r>
          </a:p>
        </p:txBody>
      </p:sp>
      <p:sp>
        <p:nvSpPr>
          <p:cNvPr id="121" name="Title 120"/>
          <p:cNvSpPr>
            <a:spLocks noGrp="1"/>
          </p:cNvSpPr>
          <p:nvPr>
            <p:ph type="title"/>
          </p:nvPr>
        </p:nvSpPr>
        <p:spPr>
          <a:xfrm>
            <a:off x="521998" y="842400"/>
            <a:ext cx="11093531" cy="720000"/>
          </a:xfrm>
        </p:spPr>
        <p:txBody>
          <a:bodyPr>
            <a:normAutofit/>
          </a:bodyPr>
          <a:lstStyle/>
          <a:p>
            <a:r>
              <a:rPr lang="en-GB" dirty="0"/>
              <a:t>Levels of interpretation                                          </a:t>
            </a:r>
            <a:r>
              <a:rPr lang="en-GB" sz="1800" dirty="0"/>
              <a:t>(2/2)</a:t>
            </a:r>
          </a:p>
        </p:txBody>
      </p:sp>
      <p:sp>
        <p:nvSpPr>
          <p:cNvPr id="57" name="TextBox 56"/>
          <p:cNvSpPr txBox="1"/>
          <p:nvPr/>
        </p:nvSpPr>
        <p:spPr>
          <a:xfrm>
            <a:off x="2941320" y="1286231"/>
            <a:ext cx="1440180" cy="258532"/>
          </a:xfrm>
          <a:prstGeom prst="rect">
            <a:avLst/>
          </a:prstGeom>
          <a:noFill/>
          <a:ln>
            <a:solidFill>
              <a:schemeClr val="tx1"/>
            </a:solidFill>
          </a:ln>
        </p:spPr>
        <p:txBody>
          <a:bodyPr wrap="square" rtlCol="0">
            <a:spAutoFit/>
          </a:bodyPr>
          <a:lstStyle/>
          <a:p>
            <a:r>
              <a:rPr lang="en-GB" sz="1080" dirty="0"/>
              <a:t>Add two numbers</a:t>
            </a:r>
          </a:p>
        </p:txBody>
      </p:sp>
      <p:sp>
        <p:nvSpPr>
          <p:cNvPr id="59" name="TextBox 58"/>
          <p:cNvSpPr txBox="1"/>
          <p:nvPr/>
        </p:nvSpPr>
        <p:spPr>
          <a:xfrm>
            <a:off x="3421381" y="1812222"/>
            <a:ext cx="2430702" cy="923330"/>
          </a:xfrm>
          <a:prstGeom prst="rect">
            <a:avLst/>
          </a:prstGeom>
          <a:noFill/>
          <a:ln>
            <a:solidFill>
              <a:schemeClr val="tx1"/>
            </a:solidFill>
          </a:ln>
        </p:spPr>
        <p:txBody>
          <a:bodyPr wrap="square" rtlCol="0">
            <a:spAutoFit/>
          </a:bodyPr>
          <a:lstStyle/>
          <a:p>
            <a:r>
              <a:rPr lang="en-GB" sz="1080" i="1" dirty="0"/>
              <a:t>Where are the numbers?</a:t>
            </a:r>
          </a:p>
          <a:p>
            <a:r>
              <a:rPr lang="en-GB" sz="1080" i="1" dirty="0"/>
              <a:t>Who stores the numbers?</a:t>
            </a:r>
          </a:p>
          <a:p>
            <a:r>
              <a:rPr lang="en-GB" sz="1080" i="1" dirty="0"/>
              <a:t>How can they be accessed?</a:t>
            </a:r>
          </a:p>
          <a:p>
            <a:r>
              <a:rPr lang="en-GB" sz="1080" i="1" dirty="0"/>
              <a:t>Are they decimal or fractional numbers?</a:t>
            </a:r>
          </a:p>
        </p:txBody>
      </p:sp>
      <p:sp>
        <p:nvSpPr>
          <p:cNvPr id="60" name="TextBox 59"/>
          <p:cNvSpPr txBox="1"/>
          <p:nvPr/>
        </p:nvSpPr>
        <p:spPr>
          <a:xfrm>
            <a:off x="6233160" y="3529000"/>
            <a:ext cx="3154680" cy="1588127"/>
          </a:xfrm>
          <a:prstGeom prst="rect">
            <a:avLst/>
          </a:prstGeom>
          <a:noFill/>
          <a:ln w="19050">
            <a:solidFill>
              <a:schemeClr val="tx1"/>
            </a:solidFill>
          </a:ln>
        </p:spPr>
        <p:txBody>
          <a:bodyPr wrap="square" rtlCol="0">
            <a:spAutoFit/>
          </a:bodyPr>
          <a:lstStyle/>
          <a:p>
            <a:r>
              <a:rPr lang="en-GB" sz="1080" dirty="0"/>
              <a:t>1. Create a decimal number container</a:t>
            </a:r>
          </a:p>
          <a:p>
            <a:pPr indent="237173"/>
            <a:r>
              <a:rPr lang="en-GB" sz="1080" dirty="0"/>
              <a:t>1.1. give it a unique name ‘a’</a:t>
            </a:r>
          </a:p>
          <a:p>
            <a:pPr indent="237173"/>
            <a:r>
              <a:rPr lang="en-GB" sz="1080" dirty="0"/>
              <a:t>1.2. store a value in it.</a:t>
            </a:r>
          </a:p>
          <a:p>
            <a:r>
              <a:rPr lang="en-GB" sz="1080" dirty="0"/>
              <a:t>2. Create a decimal number container</a:t>
            </a:r>
          </a:p>
          <a:p>
            <a:pPr indent="237173"/>
            <a:r>
              <a:rPr lang="en-GB" sz="1080" dirty="0"/>
              <a:t>2.1. give it a unique name ‘b’ </a:t>
            </a:r>
          </a:p>
          <a:p>
            <a:pPr indent="237173"/>
            <a:r>
              <a:rPr lang="en-GB" sz="1080" dirty="0"/>
              <a:t>2.2. store a value in it.</a:t>
            </a:r>
          </a:p>
          <a:p>
            <a:endParaRPr lang="en-GB" sz="1080" dirty="0"/>
          </a:p>
          <a:p>
            <a:r>
              <a:rPr lang="en-GB" sz="1080" dirty="0"/>
              <a:t>3. Add the value stored in ‘a’ to the value stored in ‘b’</a:t>
            </a:r>
          </a:p>
        </p:txBody>
      </p:sp>
      <p:cxnSp>
        <p:nvCxnSpPr>
          <p:cNvPr id="6" name="Elbow Connector 5"/>
          <p:cNvCxnSpPr>
            <a:stCxn id="57" idx="3"/>
            <a:endCxn id="59" idx="0"/>
          </p:cNvCxnSpPr>
          <p:nvPr/>
        </p:nvCxnSpPr>
        <p:spPr>
          <a:xfrm>
            <a:off x="4381500" y="1415497"/>
            <a:ext cx="255232" cy="396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59" idx="3"/>
            <a:endCxn id="25" idx="0"/>
          </p:cNvCxnSpPr>
          <p:nvPr/>
        </p:nvCxnSpPr>
        <p:spPr>
          <a:xfrm>
            <a:off x="5852083" y="2273887"/>
            <a:ext cx="243917" cy="5712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25" idx="3"/>
            <a:endCxn id="60" idx="0"/>
          </p:cNvCxnSpPr>
          <p:nvPr/>
        </p:nvCxnSpPr>
        <p:spPr>
          <a:xfrm>
            <a:off x="7399020" y="3057490"/>
            <a:ext cx="411480" cy="4715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0" idx="2"/>
            <a:endCxn id="10" idx="0"/>
          </p:cNvCxnSpPr>
          <p:nvPr/>
        </p:nvCxnSpPr>
        <p:spPr>
          <a:xfrm>
            <a:off x="7810500" y="5117127"/>
            <a:ext cx="0" cy="485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34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57" grpId="0" animBg="1"/>
      <p:bldP spid="59" grpId="0" animBg="1"/>
      <p:bldP spid="6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3">
            <a:extLst>
              <a:ext uri="{FF2B5EF4-FFF2-40B4-BE49-F238E27FC236}">
                <a16:creationId xmlns:a16="http://schemas.microsoft.com/office/drawing/2014/main" id="{B923EA07-82B3-8149-90C6-ED2D86EE2F08}"/>
              </a:ext>
            </a:extLst>
          </p:cNvPr>
          <p:cNvSpPr>
            <a:spLocks noGrp="1" noChangeArrowheads="1"/>
          </p:cNvSpPr>
          <p:nvPr>
            <p:ph type="title"/>
          </p:nvPr>
        </p:nvSpPr>
        <p:spPr/>
        <p:txBody>
          <a:bodyPr>
            <a:normAutofit/>
          </a:bodyPr>
          <a:lstStyle/>
          <a:p>
            <a:pPr eaLnBrk="1" hangingPunct="1"/>
            <a:r>
              <a:rPr lang="en-US" altLang="en-US" dirty="0"/>
              <a:t>Programming Basics</a:t>
            </a:r>
          </a:p>
        </p:txBody>
      </p:sp>
      <p:sp>
        <p:nvSpPr>
          <p:cNvPr id="9219" name="Rectangle 4">
            <a:extLst>
              <a:ext uri="{FF2B5EF4-FFF2-40B4-BE49-F238E27FC236}">
                <a16:creationId xmlns:a16="http://schemas.microsoft.com/office/drawing/2014/main" id="{FE84053A-0839-3B44-A0B7-A70F90AEA98B}"/>
              </a:ext>
            </a:extLst>
          </p:cNvPr>
          <p:cNvSpPr>
            <a:spLocks noGrp="1" noChangeArrowheads="1"/>
          </p:cNvSpPr>
          <p:nvPr>
            <p:ph type="body" sz="quarter" idx="14"/>
          </p:nvPr>
        </p:nvSpPr>
        <p:spPr>
          <a:xfrm>
            <a:off x="347282" y="1383579"/>
            <a:ext cx="11497435" cy="4368843"/>
          </a:xfrm>
        </p:spPr>
        <p:txBody>
          <a:bodyPr>
            <a:noAutofit/>
          </a:bodyPr>
          <a:lstStyle/>
          <a:p>
            <a:pPr marL="285750" indent="-285750">
              <a:spcBef>
                <a:spcPts val="540"/>
              </a:spcBef>
              <a:buFont typeface="Arial" panose="020B0604020202020204" pitchFamily="34" charset="0"/>
              <a:buChar char="•"/>
            </a:pPr>
            <a:r>
              <a:rPr lang="en-GB" altLang="en-US" b="1" dirty="0"/>
              <a:t>Code </a:t>
            </a:r>
            <a:r>
              <a:rPr lang="en-GB" altLang="en-US" dirty="0"/>
              <a:t>or</a:t>
            </a:r>
            <a:r>
              <a:rPr lang="en-GB" altLang="en-US" b="1" dirty="0"/>
              <a:t> source code</a:t>
            </a:r>
            <a:r>
              <a:rPr lang="en-GB" altLang="en-US" dirty="0"/>
              <a:t>: The sequence of instructions in a program.</a:t>
            </a:r>
          </a:p>
          <a:p>
            <a:pPr lvl="1"/>
            <a:endParaRPr lang="en-GB" altLang="en-US" b="1" dirty="0"/>
          </a:p>
          <a:p>
            <a:pPr marL="285750" indent="-285750">
              <a:spcBef>
                <a:spcPts val="540"/>
              </a:spcBef>
              <a:buFont typeface="Arial" panose="020B0604020202020204" pitchFamily="34" charset="0"/>
              <a:buChar char="•"/>
            </a:pPr>
            <a:r>
              <a:rPr lang="en-GB" altLang="en-US" b="1" dirty="0"/>
              <a:t>Syntax</a:t>
            </a:r>
            <a:r>
              <a:rPr lang="en-GB" altLang="en-US" dirty="0"/>
              <a:t>: The set of legal structures and commands that can be used in a particular programming language.</a:t>
            </a:r>
          </a:p>
          <a:p>
            <a:pPr lvl="1"/>
            <a:endParaRPr lang="en-GB" altLang="en-US" b="1" dirty="0"/>
          </a:p>
          <a:p>
            <a:pPr marL="285750" indent="-285750">
              <a:spcBef>
                <a:spcPts val="540"/>
              </a:spcBef>
              <a:buFont typeface="Arial" panose="020B0604020202020204" pitchFamily="34" charset="0"/>
              <a:buChar char="•"/>
            </a:pPr>
            <a:r>
              <a:rPr lang="en-GB" altLang="en-US" b="1" dirty="0"/>
              <a:t>Output</a:t>
            </a:r>
            <a:r>
              <a:rPr lang="en-GB" altLang="en-US" dirty="0"/>
              <a:t>: The messages printed to the user by a program.</a:t>
            </a:r>
          </a:p>
          <a:p>
            <a:pPr lvl="1">
              <a:spcBef>
                <a:spcPts val="540"/>
              </a:spcBef>
            </a:pPr>
            <a:endParaRPr lang="en-GB" altLang="en-US" b="1" dirty="0"/>
          </a:p>
          <a:p>
            <a:pPr marL="285750" indent="-285750">
              <a:spcBef>
                <a:spcPts val="540"/>
              </a:spcBef>
              <a:buFont typeface="Arial" panose="020B0604020202020204" pitchFamily="34" charset="0"/>
              <a:buChar char="•"/>
            </a:pPr>
            <a:r>
              <a:rPr lang="en-GB" altLang="en-US" b="1" dirty="0"/>
              <a:t>C</a:t>
            </a:r>
            <a:r>
              <a:rPr lang="en-GB" altLang="en-US" b="1"/>
              <a:t>onsole</a:t>
            </a:r>
            <a:r>
              <a:rPr lang="en-GB" altLang="en-US" dirty="0"/>
              <a:t>: The text box onto which output is printed.</a:t>
            </a:r>
          </a:p>
          <a:p>
            <a:pPr lvl="2">
              <a:spcBef>
                <a:spcPts val="540"/>
              </a:spcBef>
            </a:pPr>
            <a:r>
              <a:rPr lang="en-GB" altLang="en-US" sz="2400" dirty="0"/>
              <a:t>Some source code editors pop up the console as an external window, and others contain their own console window.</a:t>
            </a:r>
            <a:endParaRPr lang="en-US" altLang="en-US" sz="2400" dirty="0"/>
          </a:p>
        </p:txBody>
      </p:sp>
      <p:pic>
        <p:nvPicPr>
          <p:cNvPr id="3" name="Picture 2">
            <a:extLst>
              <a:ext uri="{FF2B5EF4-FFF2-40B4-BE49-F238E27FC236}">
                <a16:creationId xmlns:a16="http://schemas.microsoft.com/office/drawing/2014/main" id="{0E4795E5-CBEB-1849-8D0B-8226A53F4CEE}"/>
              </a:ext>
            </a:extLst>
          </p:cNvPr>
          <p:cNvPicPr>
            <a:picLocks noChangeAspect="1"/>
          </p:cNvPicPr>
          <p:nvPr/>
        </p:nvPicPr>
        <p:blipFill rotWithShape="1">
          <a:blip r:embed="rId3">
            <a:extLst>
              <a:ext uri="{28A0092B-C50C-407E-A947-70E740481C1C}">
                <a14:useLocalDpi xmlns:a14="http://schemas.microsoft.com/office/drawing/2010/main" val="0"/>
              </a:ext>
            </a:extLst>
          </a:blip>
          <a:srcRect b="8871"/>
          <a:stretch/>
        </p:blipFill>
        <p:spPr>
          <a:xfrm>
            <a:off x="8512965" y="4055694"/>
            <a:ext cx="3331752" cy="566070"/>
          </a:xfrm>
          <a:prstGeom prst="rect">
            <a:avLst/>
          </a:prstGeom>
        </p:spPr>
      </p:pic>
      <p:pic>
        <p:nvPicPr>
          <p:cNvPr id="5" name="Picture 4">
            <a:extLst>
              <a:ext uri="{FF2B5EF4-FFF2-40B4-BE49-F238E27FC236}">
                <a16:creationId xmlns:a16="http://schemas.microsoft.com/office/drawing/2014/main" id="{8E3AFDD4-94B4-DC47-BA47-2A0060254F89}"/>
              </a:ext>
            </a:extLst>
          </p:cNvPr>
          <p:cNvPicPr>
            <a:picLocks noChangeAspect="1"/>
          </p:cNvPicPr>
          <p:nvPr/>
        </p:nvPicPr>
        <p:blipFill rotWithShape="1">
          <a:blip r:embed="rId4">
            <a:extLst>
              <a:ext uri="{28A0092B-C50C-407E-A947-70E740481C1C}">
                <a14:useLocalDpi xmlns:a14="http://schemas.microsoft.com/office/drawing/2010/main" val="0"/>
              </a:ext>
            </a:extLst>
          </a:blip>
          <a:srcRect t="-1" b="11245"/>
          <a:stretch/>
        </p:blipFill>
        <p:spPr>
          <a:xfrm>
            <a:off x="8512965" y="4667238"/>
            <a:ext cx="2592288" cy="566070"/>
          </a:xfrm>
          <a:prstGeom prst="rect">
            <a:avLst/>
          </a:prstGeom>
        </p:spPr>
      </p:pic>
    </p:spTree>
    <p:extLst>
      <p:ext uri="{BB962C8B-B14F-4D97-AF65-F5344CB8AC3E}">
        <p14:creationId xmlns:p14="http://schemas.microsoft.com/office/powerpoint/2010/main" val="144938421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37782AD9-FB29-DE4D-8017-EFAEE9C6FEF2}"/>
              </a:ext>
            </a:extLst>
          </p:cNvPr>
          <p:cNvSpPr>
            <a:spLocks noGrp="1" noChangeArrowheads="1"/>
          </p:cNvSpPr>
          <p:nvPr>
            <p:ph type="title"/>
          </p:nvPr>
        </p:nvSpPr>
        <p:spPr>
          <a:xfrm>
            <a:off x="521999" y="842400"/>
            <a:ext cx="8211184" cy="720000"/>
          </a:xfrm>
        </p:spPr>
        <p:txBody>
          <a:bodyPr>
            <a:noAutofit/>
          </a:bodyPr>
          <a:lstStyle/>
          <a:p>
            <a:pPr eaLnBrk="1" hangingPunct="1"/>
            <a:r>
              <a:rPr lang="en-US" altLang="en-US" dirty="0"/>
              <a:t>Compiling and Interpreting</a:t>
            </a:r>
          </a:p>
        </p:txBody>
      </p:sp>
      <p:sp>
        <p:nvSpPr>
          <p:cNvPr id="11268" name="Rectangle 3">
            <a:extLst>
              <a:ext uri="{FF2B5EF4-FFF2-40B4-BE49-F238E27FC236}">
                <a16:creationId xmlns:a16="http://schemas.microsoft.com/office/drawing/2014/main" id="{7FA662D2-6BFC-7C46-B545-4C942C009106}"/>
              </a:ext>
            </a:extLst>
          </p:cNvPr>
          <p:cNvSpPr>
            <a:spLocks noGrp="1" noChangeArrowheads="1"/>
          </p:cNvSpPr>
          <p:nvPr>
            <p:ph type="body" sz="quarter" idx="14"/>
          </p:nvPr>
        </p:nvSpPr>
        <p:spPr>
          <a:xfrm>
            <a:off x="521999" y="1139179"/>
            <a:ext cx="10652114" cy="4368843"/>
          </a:xfrm>
        </p:spPr>
        <p:txBody>
          <a:bodyPr>
            <a:normAutofit/>
          </a:bodyPr>
          <a:lstStyle/>
          <a:p>
            <a:pPr marL="342900" indent="-342900" eaLnBrk="1" hangingPunct="1">
              <a:buClr>
                <a:srgbClr val="FFC000"/>
              </a:buClr>
              <a:buSzPct val="140000"/>
              <a:buFont typeface="Arial" panose="020B0604020202020204" pitchFamily="34" charset="0"/>
              <a:buChar char="•"/>
            </a:pPr>
            <a:r>
              <a:rPr lang="en-US" altLang="en-US" dirty="0"/>
              <a:t>Many languages require you to </a:t>
            </a:r>
            <a:r>
              <a:rPr lang="en-US" altLang="en-US" i="1" dirty="0"/>
              <a:t>compile </a:t>
            </a:r>
            <a:r>
              <a:rPr lang="en-US" altLang="en-US" dirty="0"/>
              <a:t>(translate) your program into a form that the machine understands.</a:t>
            </a:r>
          </a:p>
          <a:p>
            <a:pPr lvl="1" eaLnBrk="1" hangingPunct="1"/>
            <a:endParaRPr lang="en-US" altLang="en-US" dirty="0"/>
          </a:p>
          <a:p>
            <a:pPr lvl="1" eaLnBrk="1" hangingPunct="1"/>
            <a:endParaRPr lang="en-US" altLang="en-US" dirty="0"/>
          </a:p>
          <a:p>
            <a:pPr eaLnBrk="1" hangingPunct="1"/>
            <a:endParaRPr lang="en-US" altLang="en-US" dirty="0"/>
          </a:p>
          <a:p>
            <a:pPr eaLnBrk="1" hangingPunct="1"/>
            <a:endParaRPr lang="en-US" altLang="en-US" dirty="0"/>
          </a:p>
          <a:p>
            <a:pPr eaLnBrk="1" hangingPunct="1"/>
            <a:endParaRPr lang="en-US" altLang="en-US" dirty="0"/>
          </a:p>
          <a:p>
            <a:pPr marL="342900" indent="-342900" eaLnBrk="1" hangingPunct="1">
              <a:buClr>
                <a:srgbClr val="FFC000"/>
              </a:buClr>
              <a:buSzPct val="140000"/>
              <a:buFont typeface="Arial" panose="020B0604020202020204" pitchFamily="34" charset="0"/>
              <a:buChar char="•"/>
            </a:pPr>
            <a:r>
              <a:rPr lang="en-US" altLang="en-US" dirty="0"/>
              <a:t>Python is instead directly </a:t>
            </a:r>
            <a:r>
              <a:rPr lang="en-US" altLang="en-US" i="1" dirty="0"/>
              <a:t>interpreted </a:t>
            </a:r>
            <a:r>
              <a:rPr lang="en-US" altLang="en-US" dirty="0"/>
              <a:t>into machine instructions.</a:t>
            </a:r>
          </a:p>
        </p:txBody>
      </p:sp>
      <p:grpSp>
        <p:nvGrpSpPr>
          <p:cNvPr id="11269" name="Group 4">
            <a:extLst>
              <a:ext uri="{FF2B5EF4-FFF2-40B4-BE49-F238E27FC236}">
                <a16:creationId xmlns:a16="http://schemas.microsoft.com/office/drawing/2014/main" id="{FCCD8200-4997-B34C-AD0D-37B0CF158E17}"/>
              </a:ext>
            </a:extLst>
          </p:cNvPr>
          <p:cNvGrpSpPr>
            <a:grpSpLocks/>
          </p:cNvGrpSpPr>
          <p:nvPr/>
        </p:nvGrpSpPr>
        <p:grpSpPr bwMode="auto">
          <a:xfrm>
            <a:off x="3170573" y="2203331"/>
            <a:ext cx="5757863" cy="1649537"/>
            <a:chOff x="48" y="2544"/>
            <a:chExt cx="5565" cy="1536"/>
          </a:xfrm>
        </p:grpSpPr>
        <p:sp>
          <p:nvSpPr>
            <p:cNvPr id="11278" name="Line 5">
              <a:extLst>
                <a:ext uri="{FF2B5EF4-FFF2-40B4-BE49-F238E27FC236}">
                  <a16:creationId xmlns:a16="http://schemas.microsoft.com/office/drawing/2014/main" id="{071A78E2-181B-7C44-88F5-FC1F66F5443B}"/>
                </a:ext>
              </a:extLst>
            </p:cNvPr>
            <p:cNvSpPr>
              <a:spLocks noChangeShapeType="1"/>
            </p:cNvSpPr>
            <p:nvPr/>
          </p:nvSpPr>
          <p:spPr bwMode="auto">
            <a:xfrm>
              <a:off x="1824" y="3456"/>
              <a:ext cx="336"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64"/>
            </a:p>
          </p:txBody>
        </p:sp>
        <p:sp>
          <p:nvSpPr>
            <p:cNvPr id="11279" name="Text Box 6">
              <a:extLst>
                <a:ext uri="{FF2B5EF4-FFF2-40B4-BE49-F238E27FC236}">
                  <a16:creationId xmlns:a16="http://schemas.microsoft.com/office/drawing/2014/main" id="{F9438DFD-432E-7746-8C75-FF73E3999865}"/>
                </a:ext>
              </a:extLst>
            </p:cNvPr>
            <p:cNvSpPr txBox="1">
              <a:spLocks noChangeArrowheads="1"/>
            </p:cNvSpPr>
            <p:nvPr/>
          </p:nvSpPr>
          <p:spPr bwMode="auto">
            <a:xfrm>
              <a:off x="1584" y="2544"/>
              <a:ext cx="838"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i="1" dirty="0">
                  <a:solidFill>
                    <a:srgbClr val="000000"/>
                  </a:solidFill>
                  <a:latin typeface="Tahoma" panose="020B0604030504040204" pitchFamily="34" charset="0"/>
                </a:rPr>
                <a:t>compile</a:t>
              </a:r>
            </a:p>
          </p:txBody>
        </p:sp>
        <p:sp>
          <p:nvSpPr>
            <p:cNvPr id="11280" name="Text Box 7">
              <a:extLst>
                <a:ext uri="{FF2B5EF4-FFF2-40B4-BE49-F238E27FC236}">
                  <a16:creationId xmlns:a16="http://schemas.microsoft.com/office/drawing/2014/main" id="{BC277340-5089-C242-8091-ED2BADFF7DF9}"/>
                </a:ext>
              </a:extLst>
            </p:cNvPr>
            <p:cNvSpPr txBox="1">
              <a:spLocks noChangeArrowheads="1"/>
            </p:cNvSpPr>
            <p:nvPr/>
          </p:nvSpPr>
          <p:spPr bwMode="auto">
            <a:xfrm>
              <a:off x="3792" y="2544"/>
              <a:ext cx="842"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i="1">
                  <a:solidFill>
                    <a:srgbClr val="000000"/>
                  </a:solidFill>
                  <a:latin typeface="Tahoma" panose="020B0604030504040204" pitchFamily="34" charset="0"/>
                </a:rPr>
                <a:t>execute</a:t>
              </a:r>
            </a:p>
          </p:txBody>
        </p:sp>
        <p:sp>
          <p:nvSpPr>
            <p:cNvPr id="11281" name="Text Box 8">
              <a:extLst>
                <a:ext uri="{FF2B5EF4-FFF2-40B4-BE49-F238E27FC236}">
                  <a16:creationId xmlns:a16="http://schemas.microsoft.com/office/drawing/2014/main" id="{574D0909-8621-254A-A675-8A84B1415CB3}"/>
                </a:ext>
              </a:extLst>
            </p:cNvPr>
            <p:cNvSpPr txBox="1">
              <a:spLocks noChangeArrowheads="1"/>
            </p:cNvSpPr>
            <p:nvPr/>
          </p:nvSpPr>
          <p:spPr bwMode="auto">
            <a:xfrm>
              <a:off x="4374" y="2910"/>
              <a:ext cx="734"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a:solidFill>
                    <a:srgbClr val="000000"/>
                  </a:solidFill>
                  <a:latin typeface="Tahoma" panose="020B0604030504040204" pitchFamily="34" charset="0"/>
                </a:rPr>
                <a:t>output</a:t>
              </a:r>
            </a:p>
          </p:txBody>
        </p:sp>
        <p:pic>
          <p:nvPicPr>
            <p:cNvPr id="11282" name="Picture 9">
              <a:extLst>
                <a:ext uri="{FF2B5EF4-FFF2-40B4-BE49-F238E27FC236}">
                  <a16:creationId xmlns:a16="http://schemas.microsoft.com/office/drawing/2014/main" id="{C1F48DD2-1F79-3A4D-BCC8-CD1B97662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8225" b="39371"/>
            <a:stretch>
              <a:fillRect/>
            </a:stretch>
          </p:blipFill>
          <p:spPr bwMode="auto">
            <a:xfrm>
              <a:off x="4368" y="3216"/>
              <a:ext cx="1245" cy="604"/>
            </a:xfrm>
            <a:prstGeom prst="rect">
              <a:avLst/>
            </a:prstGeom>
            <a:noFill/>
            <a:ln>
              <a:noFill/>
            </a:ln>
            <a:effectLst/>
            <a:extLst>
              <a:ext uri="{909E8E84-426E-40DD-AFC4-6F175D3DCCD1}">
                <a14:hiddenFill xmlns:a14="http://schemas.microsoft.com/office/drawing/2010/main">
                  <a:blipFill dpi="0" rotWithShape="0">
                    <a:blip/>
                    <a:srcRect r="48225" b="3937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83" name="Group 10">
              <a:extLst>
                <a:ext uri="{FF2B5EF4-FFF2-40B4-BE49-F238E27FC236}">
                  <a16:creationId xmlns:a16="http://schemas.microsoft.com/office/drawing/2014/main" id="{3724D808-2D83-5A46-B035-1D9E85D143C6}"/>
                </a:ext>
              </a:extLst>
            </p:cNvPr>
            <p:cNvGrpSpPr>
              <a:grpSpLocks/>
            </p:cNvGrpSpPr>
            <p:nvPr/>
          </p:nvGrpSpPr>
          <p:grpSpPr bwMode="auto">
            <a:xfrm>
              <a:off x="48" y="2880"/>
              <a:ext cx="1776" cy="1200"/>
              <a:chOff x="48" y="2880"/>
              <a:chExt cx="1776" cy="1200"/>
            </a:xfrm>
          </p:grpSpPr>
          <p:sp>
            <p:nvSpPr>
              <p:cNvPr id="11289" name="Rectangle 11">
                <a:extLst>
                  <a:ext uri="{FF2B5EF4-FFF2-40B4-BE49-F238E27FC236}">
                    <a16:creationId xmlns:a16="http://schemas.microsoft.com/office/drawing/2014/main" id="{B31730CA-1644-384F-BD3B-8964F807698D}"/>
                  </a:ext>
                </a:extLst>
              </p:cNvPr>
              <p:cNvSpPr>
                <a:spLocks noChangeArrowheads="1"/>
              </p:cNvSpPr>
              <p:nvPr/>
            </p:nvSpPr>
            <p:spPr bwMode="auto">
              <a:xfrm>
                <a:off x="48" y="2880"/>
                <a:ext cx="1776" cy="12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sz="1800"/>
              </a:p>
            </p:txBody>
          </p:sp>
          <p:sp>
            <p:nvSpPr>
              <p:cNvPr id="11290" name="Text Box 12">
                <a:extLst>
                  <a:ext uri="{FF2B5EF4-FFF2-40B4-BE49-F238E27FC236}">
                    <a16:creationId xmlns:a16="http://schemas.microsoft.com/office/drawing/2014/main" id="{B6C1A033-4B88-0644-8974-1B03C8BA4A46}"/>
                  </a:ext>
                </a:extLst>
              </p:cNvPr>
              <p:cNvSpPr txBox="1">
                <a:spLocks noChangeArrowheads="1"/>
              </p:cNvSpPr>
              <p:nvPr/>
            </p:nvSpPr>
            <p:spPr bwMode="auto">
              <a:xfrm>
                <a:off x="67" y="2910"/>
                <a:ext cx="1757"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dirty="0">
                    <a:solidFill>
                      <a:srgbClr val="000000"/>
                    </a:solidFill>
                    <a:latin typeface="Tahoma" panose="020B0604030504040204" pitchFamily="34" charset="0"/>
                  </a:rPr>
                  <a:t>source code</a:t>
                </a:r>
              </a:p>
              <a:p>
                <a:pPr eaLnBrk="1" hangingPunct="1">
                  <a:spcBef>
                    <a:spcPct val="0"/>
                  </a:spcBef>
                  <a:buClr>
                    <a:srgbClr val="000000"/>
                  </a:buClr>
                  <a:buSzPct val="100000"/>
                  <a:buFont typeface="Tahoma" panose="020B0604030504040204" pitchFamily="34" charset="0"/>
                  <a:buNone/>
                </a:pPr>
                <a:r>
                  <a:rPr lang="en-GB" altLang="en-US" sz="1620" dirty="0">
                    <a:solidFill>
                      <a:srgbClr val="000000"/>
                    </a:solidFill>
                    <a:latin typeface="Courier New" panose="02070309020205020404" pitchFamily="49" charset="0"/>
                  </a:rPr>
                  <a:t>Hello.java</a:t>
                </a:r>
                <a:endParaRPr lang="en-GB" altLang="en-US" sz="1620" dirty="0">
                  <a:solidFill>
                    <a:srgbClr val="000000"/>
                  </a:solidFill>
                  <a:latin typeface="Tahoma" panose="020B0604030504040204" pitchFamily="34" charset="0"/>
                </a:endParaRPr>
              </a:p>
            </p:txBody>
          </p:sp>
          <p:pic>
            <p:nvPicPr>
              <p:cNvPr id="11291" name="Picture 13">
                <a:extLst>
                  <a:ext uri="{FF2B5EF4-FFF2-40B4-BE49-F238E27FC236}">
                    <a16:creationId xmlns:a16="http://schemas.microsoft.com/office/drawing/2014/main" id="{795B46E9-8D97-344E-B8E8-9CCCA3C17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456"/>
                <a:ext cx="560" cy="60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1284" name="Group 14">
              <a:extLst>
                <a:ext uri="{FF2B5EF4-FFF2-40B4-BE49-F238E27FC236}">
                  <a16:creationId xmlns:a16="http://schemas.microsoft.com/office/drawing/2014/main" id="{0EAD6B6E-D31C-C44E-B6D8-F4097C5849D9}"/>
                </a:ext>
              </a:extLst>
            </p:cNvPr>
            <p:cNvGrpSpPr>
              <a:grpSpLocks/>
            </p:cNvGrpSpPr>
            <p:nvPr/>
          </p:nvGrpSpPr>
          <p:grpSpPr bwMode="auto">
            <a:xfrm>
              <a:off x="2208" y="2880"/>
              <a:ext cx="1776" cy="1200"/>
              <a:chOff x="2208" y="2880"/>
              <a:chExt cx="1776" cy="1200"/>
            </a:xfrm>
          </p:grpSpPr>
          <p:pic>
            <p:nvPicPr>
              <p:cNvPr id="11286" name="Picture 15">
                <a:extLst>
                  <a:ext uri="{FF2B5EF4-FFF2-40B4-BE49-F238E27FC236}">
                    <a16:creationId xmlns:a16="http://schemas.microsoft.com/office/drawing/2014/main" id="{C9EB4EFA-46F5-CE46-B59F-BC02619CC5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4" y="3456"/>
                <a:ext cx="586" cy="5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87" name="Rectangle 16">
                <a:extLst>
                  <a:ext uri="{FF2B5EF4-FFF2-40B4-BE49-F238E27FC236}">
                    <a16:creationId xmlns:a16="http://schemas.microsoft.com/office/drawing/2014/main" id="{84E321BE-BA78-7548-9DC7-0A1788C8F0B7}"/>
                  </a:ext>
                </a:extLst>
              </p:cNvPr>
              <p:cNvSpPr>
                <a:spLocks noChangeArrowheads="1"/>
              </p:cNvSpPr>
              <p:nvPr/>
            </p:nvSpPr>
            <p:spPr bwMode="auto">
              <a:xfrm>
                <a:off x="2208" y="2880"/>
                <a:ext cx="1776" cy="1200"/>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sz="1800"/>
              </a:p>
            </p:txBody>
          </p:sp>
          <p:sp>
            <p:nvSpPr>
              <p:cNvPr id="11288" name="Text Box 17">
                <a:extLst>
                  <a:ext uri="{FF2B5EF4-FFF2-40B4-BE49-F238E27FC236}">
                    <a16:creationId xmlns:a16="http://schemas.microsoft.com/office/drawing/2014/main" id="{9ED40E94-235B-9340-9EF2-C9BC983ED215}"/>
                  </a:ext>
                </a:extLst>
              </p:cNvPr>
              <p:cNvSpPr txBox="1">
                <a:spLocks noChangeArrowheads="1"/>
              </p:cNvSpPr>
              <p:nvPr/>
            </p:nvSpPr>
            <p:spPr bwMode="auto">
              <a:xfrm>
                <a:off x="2227" y="2910"/>
                <a:ext cx="1757"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dirty="0">
                    <a:solidFill>
                      <a:srgbClr val="000000"/>
                    </a:solidFill>
                    <a:latin typeface="Tahoma" panose="020B0604030504040204" pitchFamily="34" charset="0"/>
                  </a:rPr>
                  <a:t>byte code</a:t>
                </a:r>
              </a:p>
              <a:p>
                <a:pPr eaLnBrk="1" hangingPunct="1">
                  <a:spcBef>
                    <a:spcPct val="0"/>
                  </a:spcBef>
                  <a:buClr>
                    <a:srgbClr val="000000"/>
                  </a:buClr>
                  <a:buSzPct val="100000"/>
                  <a:buFont typeface="Tahoma" panose="020B0604030504040204" pitchFamily="34" charset="0"/>
                  <a:buNone/>
                </a:pPr>
                <a:r>
                  <a:rPr lang="en-GB" altLang="en-US" sz="1620" dirty="0" err="1">
                    <a:solidFill>
                      <a:srgbClr val="000000"/>
                    </a:solidFill>
                    <a:latin typeface="Courier New" panose="02070309020205020404" pitchFamily="49" charset="0"/>
                  </a:rPr>
                  <a:t>Hello.class</a:t>
                </a:r>
                <a:endParaRPr lang="en-GB" altLang="en-US" sz="1620" dirty="0">
                  <a:solidFill>
                    <a:srgbClr val="000000"/>
                  </a:solidFill>
                  <a:latin typeface="Tahoma" panose="020B0604030504040204" pitchFamily="34" charset="0"/>
                </a:endParaRPr>
              </a:p>
            </p:txBody>
          </p:sp>
        </p:grpSp>
        <p:sp>
          <p:nvSpPr>
            <p:cNvPr id="11285" name="Line 18">
              <a:extLst>
                <a:ext uri="{FF2B5EF4-FFF2-40B4-BE49-F238E27FC236}">
                  <a16:creationId xmlns:a16="http://schemas.microsoft.com/office/drawing/2014/main" id="{F7A6F6AB-1AB5-B34B-A721-5758C8E31D4C}"/>
                </a:ext>
              </a:extLst>
            </p:cNvPr>
            <p:cNvSpPr>
              <a:spLocks noChangeShapeType="1"/>
            </p:cNvSpPr>
            <p:nvPr/>
          </p:nvSpPr>
          <p:spPr bwMode="auto">
            <a:xfrm>
              <a:off x="3984" y="3456"/>
              <a:ext cx="336"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64"/>
            </a:p>
          </p:txBody>
        </p:sp>
      </p:grpSp>
      <p:grpSp>
        <p:nvGrpSpPr>
          <p:cNvPr id="11270" name="Group 36">
            <a:extLst>
              <a:ext uri="{FF2B5EF4-FFF2-40B4-BE49-F238E27FC236}">
                <a16:creationId xmlns:a16="http://schemas.microsoft.com/office/drawing/2014/main" id="{8FA2B385-1A95-5643-8D16-ECF0B912A507}"/>
              </a:ext>
            </a:extLst>
          </p:cNvPr>
          <p:cNvGrpSpPr>
            <a:grpSpLocks/>
          </p:cNvGrpSpPr>
          <p:nvPr/>
        </p:nvGrpSpPr>
        <p:grpSpPr bwMode="auto">
          <a:xfrm>
            <a:off x="3170573" y="4725144"/>
            <a:ext cx="3813036" cy="1476316"/>
            <a:chOff x="816" y="2928"/>
            <a:chExt cx="2448" cy="1112"/>
          </a:xfrm>
        </p:grpSpPr>
        <p:sp>
          <p:nvSpPr>
            <p:cNvPr id="11271" name="Line 20">
              <a:extLst>
                <a:ext uri="{FF2B5EF4-FFF2-40B4-BE49-F238E27FC236}">
                  <a16:creationId xmlns:a16="http://schemas.microsoft.com/office/drawing/2014/main" id="{3B99A25B-D001-C74E-879C-4E54ABAE5038}"/>
                </a:ext>
              </a:extLst>
            </p:cNvPr>
            <p:cNvSpPr>
              <a:spLocks noChangeShapeType="1"/>
            </p:cNvSpPr>
            <p:nvPr/>
          </p:nvSpPr>
          <p:spPr bwMode="auto">
            <a:xfrm>
              <a:off x="2102" y="3588"/>
              <a:ext cx="243" cy="0"/>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264"/>
            </a:p>
          </p:txBody>
        </p:sp>
        <p:sp>
          <p:nvSpPr>
            <p:cNvPr id="11272" name="Text Box 21">
              <a:extLst>
                <a:ext uri="{FF2B5EF4-FFF2-40B4-BE49-F238E27FC236}">
                  <a16:creationId xmlns:a16="http://schemas.microsoft.com/office/drawing/2014/main" id="{4E12269F-122E-874B-B04B-964F38C748DF}"/>
                </a:ext>
              </a:extLst>
            </p:cNvPr>
            <p:cNvSpPr txBox="1">
              <a:spLocks noChangeArrowheads="1"/>
            </p:cNvSpPr>
            <p:nvPr/>
          </p:nvSpPr>
          <p:spPr bwMode="auto">
            <a:xfrm>
              <a:off x="1928" y="2928"/>
              <a:ext cx="760"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i="1" dirty="0">
                  <a:solidFill>
                    <a:srgbClr val="000000"/>
                  </a:solidFill>
                  <a:latin typeface="Tahoma" panose="020B0604030504040204" pitchFamily="34" charset="0"/>
                </a:rPr>
                <a:t>interpret</a:t>
              </a:r>
            </a:p>
          </p:txBody>
        </p:sp>
        <p:sp>
          <p:nvSpPr>
            <p:cNvPr id="11273" name="Text Box 23">
              <a:extLst>
                <a:ext uri="{FF2B5EF4-FFF2-40B4-BE49-F238E27FC236}">
                  <a16:creationId xmlns:a16="http://schemas.microsoft.com/office/drawing/2014/main" id="{6F2CAD56-692E-5643-AA4D-1F995B046ACC}"/>
                </a:ext>
              </a:extLst>
            </p:cNvPr>
            <p:cNvSpPr txBox="1">
              <a:spLocks noChangeArrowheads="1"/>
            </p:cNvSpPr>
            <p:nvPr/>
          </p:nvSpPr>
          <p:spPr bwMode="auto">
            <a:xfrm>
              <a:off x="2367" y="3193"/>
              <a:ext cx="488"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a:solidFill>
                    <a:srgbClr val="000000"/>
                  </a:solidFill>
                  <a:latin typeface="Tahoma" panose="020B0604030504040204" pitchFamily="34" charset="0"/>
                </a:rPr>
                <a:t>output</a:t>
              </a:r>
            </a:p>
          </p:txBody>
        </p:sp>
        <p:pic>
          <p:nvPicPr>
            <p:cNvPr id="11274" name="Picture 24">
              <a:extLst>
                <a:ext uri="{FF2B5EF4-FFF2-40B4-BE49-F238E27FC236}">
                  <a16:creationId xmlns:a16="http://schemas.microsoft.com/office/drawing/2014/main" id="{91266F96-4C82-5E4B-B168-2C645BFFE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8225" b="39371"/>
            <a:stretch>
              <a:fillRect/>
            </a:stretch>
          </p:blipFill>
          <p:spPr bwMode="auto">
            <a:xfrm>
              <a:off x="2362" y="3415"/>
              <a:ext cx="902" cy="437"/>
            </a:xfrm>
            <a:prstGeom prst="rect">
              <a:avLst/>
            </a:prstGeom>
            <a:noFill/>
            <a:ln>
              <a:noFill/>
            </a:ln>
            <a:effectLst/>
            <a:extLst>
              <a:ext uri="{909E8E84-426E-40DD-AFC4-6F175D3DCCD1}">
                <a14:hiddenFill xmlns:a14="http://schemas.microsoft.com/office/drawing/2010/main">
                  <a:blipFill dpi="0" rotWithShape="0">
                    <a:blip/>
                    <a:srcRect r="48225" b="39371"/>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5" name="Rectangle 26">
              <a:extLst>
                <a:ext uri="{FF2B5EF4-FFF2-40B4-BE49-F238E27FC236}">
                  <a16:creationId xmlns:a16="http://schemas.microsoft.com/office/drawing/2014/main" id="{320CFE78-DF96-7541-A79E-DA3CBE8A5D15}"/>
                </a:ext>
              </a:extLst>
            </p:cNvPr>
            <p:cNvSpPr>
              <a:spLocks noChangeArrowheads="1"/>
            </p:cNvSpPr>
            <p:nvPr/>
          </p:nvSpPr>
          <p:spPr bwMode="auto">
            <a:xfrm>
              <a:off x="816" y="3171"/>
              <a:ext cx="1286" cy="869"/>
            </a:xfrm>
            <a:prstGeom prst="rect">
              <a:avLst/>
            </a:prstGeom>
            <a:noFill/>
            <a:ln w="93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sz="1800"/>
            </a:p>
          </p:txBody>
        </p:sp>
        <p:sp>
          <p:nvSpPr>
            <p:cNvPr id="11276" name="Text Box 27">
              <a:extLst>
                <a:ext uri="{FF2B5EF4-FFF2-40B4-BE49-F238E27FC236}">
                  <a16:creationId xmlns:a16="http://schemas.microsoft.com/office/drawing/2014/main" id="{140F8099-12CB-DA48-AA92-133772B6B49F}"/>
                </a:ext>
              </a:extLst>
            </p:cNvPr>
            <p:cNvSpPr txBox="1">
              <a:spLocks noChangeArrowheads="1"/>
            </p:cNvSpPr>
            <p:nvPr/>
          </p:nvSpPr>
          <p:spPr bwMode="auto">
            <a:xfrm>
              <a:off x="830" y="3193"/>
              <a:ext cx="127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spAutoFit/>
            </a:bodyPr>
            <a:lstStyle>
              <a:lvl1pPr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1pPr>
              <a:lvl2pPr marL="742950" indent="-28575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2pPr>
              <a:lvl3pPr marL="11430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3pPr>
              <a:lvl4pPr marL="16002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4pPr>
              <a:lvl5pPr marL="2057400" indent="-228600" defTabSz="449263">
                <a:spcBef>
                  <a:spcPts val="500"/>
                </a:spcBef>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5pPr>
              <a:lvl6pPr marL="25146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6pPr>
              <a:lvl7pPr marL="29718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7pPr>
              <a:lvl8pPr marL="34290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8pPr>
              <a:lvl9pPr marL="3886200" indent="-228600" defTabSz="449263" eaLnBrk="0" fontAlgn="base" hangingPunct="0">
                <a:spcBef>
                  <a:spcPts val="500"/>
                </a:spcBef>
                <a:spcAft>
                  <a:spcPct val="0"/>
                </a:spcAft>
                <a:buClr>
                  <a:srgbClr val="800080"/>
                </a:buClr>
                <a:buSzPct val="55000"/>
                <a:buFont typeface="Wingdings" pitchFamily="2" charset="2"/>
                <a:buChar char="n"/>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Verdana" panose="020B0604030504040204" pitchFamily="34" charset="0"/>
                  <a:cs typeface="Times New Roman" panose="02020603050405020304" pitchFamily="18" charset="0"/>
                </a:defRPr>
              </a:lvl9pPr>
            </a:lstStyle>
            <a:p>
              <a:pPr eaLnBrk="1" hangingPunct="1">
                <a:spcBef>
                  <a:spcPct val="0"/>
                </a:spcBef>
                <a:buClr>
                  <a:srgbClr val="000000"/>
                </a:buClr>
                <a:buSzPct val="100000"/>
                <a:buFont typeface="Tahoma" panose="020B0604030504040204" pitchFamily="34" charset="0"/>
                <a:buNone/>
              </a:pPr>
              <a:r>
                <a:rPr lang="en-GB" altLang="en-US" sz="1620">
                  <a:solidFill>
                    <a:srgbClr val="000000"/>
                  </a:solidFill>
                  <a:latin typeface="Tahoma" panose="020B0604030504040204" pitchFamily="34" charset="0"/>
                </a:rPr>
                <a:t>source code</a:t>
              </a:r>
            </a:p>
            <a:p>
              <a:pPr eaLnBrk="1" hangingPunct="1">
                <a:spcBef>
                  <a:spcPct val="0"/>
                </a:spcBef>
                <a:buClr>
                  <a:srgbClr val="000000"/>
                </a:buClr>
                <a:buSzPct val="100000"/>
                <a:buFont typeface="Tahoma" panose="020B0604030504040204" pitchFamily="34" charset="0"/>
                <a:buNone/>
              </a:pPr>
              <a:r>
                <a:rPr lang="en-GB" altLang="en-US" sz="1620">
                  <a:solidFill>
                    <a:srgbClr val="000000"/>
                  </a:solidFill>
                  <a:latin typeface="Courier New" panose="02070309020205020404" pitchFamily="49" charset="0"/>
                </a:rPr>
                <a:t>Hello.py</a:t>
              </a:r>
              <a:endParaRPr lang="en-GB" altLang="en-US" sz="1620">
                <a:solidFill>
                  <a:srgbClr val="000000"/>
                </a:solidFill>
                <a:latin typeface="Tahoma" panose="020B0604030504040204" pitchFamily="34" charset="0"/>
              </a:endParaRPr>
            </a:p>
          </p:txBody>
        </p:sp>
        <p:pic>
          <p:nvPicPr>
            <p:cNvPr id="11277" name="Picture 35">
              <a:extLst>
                <a:ext uri="{FF2B5EF4-FFF2-40B4-BE49-F238E27FC236}">
                  <a16:creationId xmlns:a16="http://schemas.microsoft.com/office/drawing/2014/main" id="{CACC50A6-930C-1A45-87EF-F1237221F6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0" y="3582"/>
              <a:ext cx="406" cy="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520425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6568AE64-F9A8-A44B-BE77-696284D249C8}"/>
              </a:ext>
            </a:extLst>
          </p:cNvPr>
          <p:cNvSpPr>
            <a:spLocks noGrp="1" noChangeArrowheads="1"/>
          </p:cNvSpPr>
          <p:nvPr>
            <p:ph type="title"/>
          </p:nvPr>
        </p:nvSpPr>
        <p:spPr/>
        <p:txBody>
          <a:bodyPr/>
          <a:lstStyle/>
          <a:p>
            <a:pPr eaLnBrk="1" hangingPunct="1"/>
            <a:r>
              <a:rPr lang="en-US" altLang="en-US" dirty="0"/>
              <a:t>Expressions</a:t>
            </a:r>
          </a:p>
        </p:txBody>
      </p:sp>
      <p:sp>
        <p:nvSpPr>
          <p:cNvPr id="12292" name="Rectangle 3">
            <a:extLst>
              <a:ext uri="{FF2B5EF4-FFF2-40B4-BE49-F238E27FC236}">
                <a16:creationId xmlns:a16="http://schemas.microsoft.com/office/drawing/2014/main" id="{7982C0EB-0FB5-C847-85D8-22E6F512C1B2}"/>
              </a:ext>
            </a:extLst>
          </p:cNvPr>
          <p:cNvSpPr>
            <a:spLocks noGrp="1" noChangeArrowheads="1"/>
          </p:cNvSpPr>
          <p:nvPr>
            <p:ph type="body" sz="quarter" idx="14"/>
          </p:nvPr>
        </p:nvSpPr>
        <p:spPr/>
        <p:txBody>
          <a:bodyPr>
            <a:normAutofit fontScale="77500" lnSpcReduction="20000"/>
          </a:bodyPr>
          <a:lstStyle/>
          <a:p>
            <a:pPr marL="342900" indent="-342900" eaLnBrk="1" hangingPunct="1">
              <a:buFont typeface="Arial" panose="020B0604020202020204" pitchFamily="34" charset="0"/>
              <a:buChar char="•"/>
            </a:pPr>
            <a:r>
              <a:rPr lang="en-US" altLang="en-US" b="1" dirty="0"/>
              <a:t>Expression</a:t>
            </a:r>
            <a:r>
              <a:rPr lang="en-US" altLang="en-US" dirty="0"/>
              <a:t>: A data value or set of operations to compute a value.</a:t>
            </a:r>
            <a:endParaRPr lang="en-US" altLang="en-US" sz="720" dirty="0"/>
          </a:p>
          <a:p>
            <a:pPr lvl="1" eaLnBrk="1" hangingPunct="1">
              <a:buFont typeface="Wingdings" pitchFamily="2" charset="2"/>
              <a:buNone/>
            </a:pPr>
            <a:r>
              <a:rPr lang="en-US" altLang="en-US" dirty="0"/>
              <a:t>	</a:t>
            </a:r>
          </a:p>
          <a:p>
            <a:pPr lvl="2"/>
            <a:r>
              <a:rPr lang="en-US" altLang="en-US" dirty="0"/>
              <a:t>Examples:	</a:t>
            </a:r>
            <a:r>
              <a:rPr lang="en-US" altLang="en-US" dirty="0">
                <a:latin typeface="Courier New" panose="02070309020205020404" pitchFamily="49" charset="0"/>
              </a:rPr>
              <a:t>1 + 4 * 3</a:t>
            </a:r>
          </a:p>
          <a:p>
            <a:pPr lvl="1" eaLnBrk="1" hangingPunct="1">
              <a:buFont typeface="Wingdings" pitchFamily="2" charset="2"/>
              <a:buNone/>
            </a:pPr>
            <a:r>
              <a:rPr lang="en-US" altLang="en-US" dirty="0">
                <a:latin typeface="Courier New" panose="02070309020205020404" pitchFamily="49" charset="0"/>
              </a:rPr>
              <a:t>				42</a:t>
            </a:r>
          </a:p>
          <a:p>
            <a:pPr lvl="1" eaLnBrk="1" hangingPunct="1"/>
            <a:endParaRPr lang="en-US" altLang="en-US" sz="630" dirty="0"/>
          </a:p>
          <a:p>
            <a:pPr marL="342900" indent="-342900" eaLnBrk="1" hangingPunct="1">
              <a:buFont typeface="Arial" panose="020B0604020202020204" pitchFamily="34" charset="0"/>
              <a:buChar char="•"/>
            </a:pPr>
            <a:r>
              <a:rPr lang="en-US" altLang="en-US" dirty="0"/>
              <a:t>Arithmetic operators we will use:</a:t>
            </a:r>
          </a:p>
          <a:p>
            <a:pPr marL="774900" lvl="1" indent="-342900">
              <a:buFont typeface="Wingdings" panose="05000000000000000000" pitchFamily="2" charset="2"/>
              <a:buChar char="§"/>
            </a:pPr>
            <a:r>
              <a:rPr lang="en-US" altLang="en-US" dirty="0">
                <a:latin typeface="Courier New" panose="02070309020205020404" pitchFamily="49" charset="0"/>
              </a:rPr>
              <a:t>+ - * /	</a:t>
            </a:r>
            <a:r>
              <a:rPr lang="en-US" altLang="en-US" dirty="0"/>
              <a:t>	addition, subtraction/negation, multiplication, division</a:t>
            </a:r>
          </a:p>
          <a:p>
            <a:pPr marL="774900" lvl="1" indent="-342900">
              <a:buFont typeface="Wingdings" panose="05000000000000000000" pitchFamily="2" charset="2"/>
              <a:buChar char="§"/>
            </a:pPr>
            <a:r>
              <a:rPr lang="en-US" altLang="en-US" dirty="0">
                <a:latin typeface="Courier New" panose="02070309020205020404" pitchFamily="49" charset="0"/>
              </a:rPr>
              <a:t>%</a:t>
            </a:r>
            <a:r>
              <a:rPr lang="en-US" altLang="en-US" dirty="0"/>
              <a:t> 	               modulus, a.k.a. remainder</a:t>
            </a:r>
          </a:p>
          <a:p>
            <a:pPr marL="774900" lvl="1" indent="-342900">
              <a:buFont typeface="Wingdings" panose="05000000000000000000" pitchFamily="2" charset="2"/>
              <a:buChar char="§"/>
            </a:pPr>
            <a:r>
              <a:rPr lang="en-US" altLang="en-US" dirty="0">
                <a:latin typeface="Courier New" panose="02070309020205020404" pitchFamily="49" charset="0"/>
              </a:rPr>
              <a:t>**	</a:t>
            </a:r>
            <a:r>
              <a:rPr lang="en-US" altLang="en-US" dirty="0"/>
              <a:t> 	exponentiation</a:t>
            </a:r>
          </a:p>
          <a:p>
            <a:pPr lvl="1" eaLnBrk="1" hangingPunct="1">
              <a:buClr>
                <a:schemeClr val="bg1"/>
              </a:buClr>
            </a:pPr>
            <a:endParaRPr lang="en-US" altLang="en-US" dirty="0"/>
          </a:p>
          <a:p>
            <a:pPr marL="342900" indent="-342900" eaLnBrk="1" hangingPunct="1">
              <a:buFont typeface="Arial" panose="020B0604020202020204" pitchFamily="34" charset="0"/>
              <a:buChar char="•"/>
            </a:pPr>
            <a:r>
              <a:rPr lang="en-US" altLang="en-US" b="1" dirty="0"/>
              <a:t>Precedence</a:t>
            </a:r>
            <a:r>
              <a:rPr lang="en-US" altLang="en-US" dirty="0"/>
              <a:t>: Order in which operations are computed.</a:t>
            </a:r>
          </a:p>
          <a:p>
            <a:pPr marL="774900" lvl="1" indent="-342900">
              <a:buFont typeface="Wingdings" panose="05000000000000000000" pitchFamily="2" charset="2"/>
              <a:buChar char="§"/>
            </a:pPr>
            <a:r>
              <a:rPr lang="en-US" altLang="en-US" dirty="0">
                <a:latin typeface="Courier New" panose="02070309020205020404" pitchFamily="49" charset="0"/>
              </a:rPr>
              <a:t>* / % **</a:t>
            </a:r>
            <a:r>
              <a:rPr lang="en-US" altLang="en-US" dirty="0"/>
              <a:t> have a higher precedence than </a:t>
            </a:r>
            <a:r>
              <a:rPr lang="en-US" altLang="en-US" dirty="0">
                <a:latin typeface="Courier New" panose="02070309020205020404" pitchFamily="49" charset="0"/>
              </a:rPr>
              <a:t>+ -</a:t>
            </a:r>
            <a:br>
              <a:rPr lang="en-US" altLang="en-US" dirty="0"/>
            </a:br>
            <a:br>
              <a:rPr lang="en-US" altLang="en-US" sz="620" dirty="0"/>
            </a:br>
            <a:r>
              <a:rPr lang="en-US" altLang="en-US" dirty="0">
                <a:latin typeface="Courier New" panose="02070309020205020404" pitchFamily="49" charset="0"/>
              </a:rPr>
              <a:t>1 + 3 * 4</a:t>
            </a:r>
            <a:r>
              <a:rPr lang="en-US" altLang="en-US" dirty="0"/>
              <a:t> is </a:t>
            </a:r>
            <a:r>
              <a:rPr lang="en-US" altLang="en-US" dirty="0">
                <a:latin typeface="Courier New" panose="02070309020205020404" pitchFamily="49" charset="0"/>
              </a:rPr>
              <a:t>13</a:t>
            </a:r>
          </a:p>
          <a:p>
            <a:pPr marL="774900" lvl="1" indent="-342900">
              <a:buFont typeface="Wingdings" panose="05000000000000000000" pitchFamily="2" charset="2"/>
              <a:buChar char="§"/>
            </a:pPr>
            <a:r>
              <a:rPr lang="en-US" altLang="en-US" dirty="0"/>
              <a:t>Parentheses can be used to force a certain order of evaluation.</a:t>
            </a:r>
            <a:br>
              <a:rPr lang="en-US" altLang="en-US" dirty="0"/>
            </a:br>
            <a:br>
              <a:rPr lang="en-US" altLang="en-US" sz="520" dirty="0"/>
            </a:br>
            <a:r>
              <a:rPr lang="en-US" altLang="en-US" dirty="0">
                <a:latin typeface="Courier New" panose="02070309020205020404" pitchFamily="49" charset="0"/>
              </a:rPr>
              <a:t>(1 + 3) * 4</a:t>
            </a:r>
            <a:r>
              <a:rPr lang="en-US" altLang="en-US" dirty="0"/>
              <a:t> is </a:t>
            </a:r>
            <a:r>
              <a:rPr lang="en-US" altLang="en-US" dirty="0">
                <a:latin typeface="Courier New" panose="02070309020205020404" pitchFamily="49" charset="0"/>
              </a:rPr>
              <a:t>16</a:t>
            </a:r>
            <a:endParaRPr lang="en-US" altLang="en-US" sz="700" dirty="0"/>
          </a:p>
        </p:txBody>
      </p:sp>
    </p:spTree>
    <p:extLst>
      <p:ext uri="{BB962C8B-B14F-4D97-AF65-F5344CB8AC3E}">
        <p14:creationId xmlns:p14="http://schemas.microsoft.com/office/powerpoint/2010/main" val="2736242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6BAA99D7-32CA-5843-9647-FB0608DE55FC}"/>
              </a:ext>
            </a:extLst>
          </p:cNvPr>
          <p:cNvSpPr>
            <a:spLocks noGrp="1" noChangeArrowheads="1"/>
          </p:cNvSpPr>
          <p:nvPr>
            <p:ph type="title"/>
          </p:nvPr>
        </p:nvSpPr>
        <p:spPr/>
        <p:txBody>
          <a:bodyPr>
            <a:normAutofit/>
          </a:bodyPr>
          <a:lstStyle/>
          <a:p>
            <a:pPr eaLnBrk="1" hangingPunct="1"/>
            <a:r>
              <a:rPr lang="en-US" altLang="en-US" dirty="0"/>
              <a:t>Integer Division</a:t>
            </a:r>
            <a:endParaRPr lang="en-US" altLang="en-US" dirty="0">
              <a:latin typeface="Courier New" panose="02070309020205020404" pitchFamily="49" charset="0"/>
            </a:endParaRPr>
          </a:p>
        </p:txBody>
      </p:sp>
      <p:sp>
        <p:nvSpPr>
          <p:cNvPr id="13316" name="Rectangle 3">
            <a:extLst>
              <a:ext uri="{FF2B5EF4-FFF2-40B4-BE49-F238E27FC236}">
                <a16:creationId xmlns:a16="http://schemas.microsoft.com/office/drawing/2014/main" id="{FF63EE07-49F8-B245-845B-10B66A2416F8}"/>
              </a:ext>
            </a:extLst>
          </p:cNvPr>
          <p:cNvSpPr>
            <a:spLocks noGrp="1" noChangeArrowheads="1"/>
          </p:cNvSpPr>
          <p:nvPr>
            <p:ph type="body" sz="quarter" idx="14"/>
          </p:nvPr>
        </p:nvSpPr>
        <p:spPr/>
        <p:txBody>
          <a:bodyPr>
            <a:normAutofit fontScale="77500" lnSpcReduction="20000"/>
          </a:bodyPr>
          <a:lstStyle/>
          <a:p>
            <a:pPr marL="457200" indent="-457200" eaLnBrk="1" hangingPunct="1">
              <a:lnSpc>
                <a:spcPct val="90000"/>
              </a:lnSpc>
              <a:buFont typeface="Arial" panose="020B0604020202020204" pitchFamily="34" charset="0"/>
              <a:buChar char="•"/>
            </a:pPr>
            <a:r>
              <a:rPr lang="en-US" altLang="en-US" sz="3480" dirty="0"/>
              <a:t>When we divide integers with </a:t>
            </a:r>
            <a:r>
              <a:rPr lang="en-US" altLang="en-US" sz="3480" dirty="0">
                <a:latin typeface="Courier New" panose="02070309020205020404" pitchFamily="49" charset="0"/>
              </a:rPr>
              <a:t>/</a:t>
            </a:r>
            <a:r>
              <a:rPr lang="en-US" altLang="en-US" sz="3480" dirty="0"/>
              <a:t> , the quotient is also an integer.</a:t>
            </a:r>
          </a:p>
          <a:p>
            <a:pPr eaLnBrk="1" hangingPunct="1">
              <a:lnSpc>
                <a:spcPct val="90000"/>
              </a:lnSpc>
            </a:pPr>
            <a:endParaRPr lang="en-US" altLang="en-US" sz="720" b="1" dirty="0">
              <a:latin typeface="Courier New" panose="02070309020205020404" pitchFamily="49" charset="0"/>
            </a:endParaRPr>
          </a:p>
          <a:p>
            <a:pPr eaLnBrk="1" hangingPunct="1">
              <a:lnSpc>
                <a:spcPct val="70000"/>
              </a:lnSpc>
              <a:buFont typeface="Wingdings" pitchFamily="2" charset="2"/>
              <a:buNone/>
            </a:pPr>
            <a:r>
              <a:rPr lang="en-US" altLang="en-US" sz="1620" b="1" dirty="0">
                <a:latin typeface="Courier New" panose="02070309020205020404" pitchFamily="49" charset="0"/>
              </a:rPr>
              <a:t>     </a:t>
            </a:r>
            <a:r>
              <a:rPr lang="en-US" altLang="en-US" sz="1620" b="1" u="sng" dirty="0">
                <a:latin typeface="Courier New" panose="02070309020205020404" pitchFamily="49" charset="0"/>
              </a:rPr>
              <a:t>   3</a:t>
            </a:r>
            <a:r>
              <a:rPr lang="en-US" altLang="en-US" sz="1620" b="1" dirty="0">
                <a:latin typeface="Courier New" panose="02070309020205020404" pitchFamily="49" charset="0"/>
              </a:rPr>
              <a:t>                  </a:t>
            </a:r>
            <a:r>
              <a:rPr lang="en-US" altLang="en-US" sz="1620" b="1" u="sng" dirty="0">
                <a:latin typeface="Courier New" panose="02070309020205020404" pitchFamily="49" charset="0"/>
              </a:rPr>
              <a:t>    52</a:t>
            </a:r>
          </a:p>
          <a:p>
            <a:pPr eaLnBrk="1" hangingPunct="1">
              <a:lnSpc>
                <a:spcPct val="70000"/>
              </a:lnSpc>
              <a:buFont typeface="Wingdings" pitchFamily="2" charset="2"/>
              <a:buNone/>
            </a:pPr>
            <a:r>
              <a:rPr lang="en-US" altLang="en-US" sz="1620" dirty="0">
                <a:latin typeface="Courier New" panose="02070309020205020404" pitchFamily="49" charset="0"/>
              </a:rPr>
              <a:t>   4 ) 14               27 ) 1425</a:t>
            </a:r>
          </a:p>
          <a:p>
            <a:pPr eaLnBrk="1" hangingPunct="1">
              <a:lnSpc>
                <a:spcPct val="70000"/>
              </a:lnSpc>
              <a:buFont typeface="Wingdings" pitchFamily="2" charset="2"/>
              <a:buNone/>
            </a:pPr>
            <a:r>
              <a:rPr lang="en-US" altLang="en-US" sz="1620" dirty="0">
                <a:latin typeface="Courier New" panose="02070309020205020404" pitchFamily="49" charset="0"/>
              </a:rPr>
              <a:t>       </a:t>
            </a:r>
            <a:r>
              <a:rPr lang="en-US" altLang="en-US" sz="1620" u="sng" dirty="0">
                <a:latin typeface="Courier New" panose="02070309020205020404" pitchFamily="49" charset="0"/>
              </a:rPr>
              <a:t>12</a:t>
            </a:r>
            <a:r>
              <a:rPr lang="en-US" altLang="en-US" sz="1620" dirty="0">
                <a:latin typeface="Courier New" panose="02070309020205020404" pitchFamily="49" charset="0"/>
              </a:rPr>
              <a:t>                    </a:t>
            </a:r>
            <a:r>
              <a:rPr lang="en-US" altLang="en-US" sz="1620" u="sng" dirty="0">
                <a:latin typeface="Courier New" panose="02070309020205020404" pitchFamily="49" charset="0"/>
              </a:rPr>
              <a:t>135</a:t>
            </a:r>
          </a:p>
          <a:p>
            <a:pPr eaLnBrk="1" hangingPunct="1">
              <a:lnSpc>
                <a:spcPct val="70000"/>
              </a:lnSpc>
              <a:buFont typeface="Wingdings" pitchFamily="2" charset="2"/>
              <a:buNone/>
            </a:pPr>
            <a:r>
              <a:rPr lang="en-US" altLang="en-US" sz="1620" dirty="0">
                <a:latin typeface="Courier New" panose="02070309020205020404" pitchFamily="49" charset="0"/>
              </a:rPr>
              <a:t>        2                      75</a:t>
            </a:r>
          </a:p>
          <a:p>
            <a:pPr eaLnBrk="1" hangingPunct="1">
              <a:lnSpc>
                <a:spcPct val="70000"/>
              </a:lnSpc>
              <a:buFont typeface="Wingdings" pitchFamily="2" charset="2"/>
              <a:buNone/>
            </a:pPr>
            <a:r>
              <a:rPr lang="en-US" altLang="en-US" sz="1620" dirty="0">
                <a:latin typeface="Courier New" panose="02070309020205020404" pitchFamily="49" charset="0"/>
              </a:rPr>
              <a:t>                               </a:t>
            </a:r>
            <a:r>
              <a:rPr lang="en-US" altLang="en-US" sz="1620" u="sng" dirty="0">
                <a:latin typeface="Courier New" panose="02070309020205020404" pitchFamily="49" charset="0"/>
              </a:rPr>
              <a:t>54</a:t>
            </a:r>
          </a:p>
          <a:p>
            <a:pPr eaLnBrk="1" hangingPunct="1">
              <a:lnSpc>
                <a:spcPct val="70000"/>
              </a:lnSpc>
              <a:buFont typeface="Wingdings" pitchFamily="2" charset="2"/>
              <a:buNone/>
            </a:pPr>
            <a:r>
              <a:rPr lang="en-US" altLang="en-US" sz="1620" dirty="0">
                <a:latin typeface="Courier New" panose="02070309020205020404" pitchFamily="49" charset="0"/>
              </a:rPr>
              <a:t>                               21</a:t>
            </a:r>
          </a:p>
          <a:p>
            <a:pPr eaLnBrk="1" hangingPunct="1">
              <a:lnSpc>
                <a:spcPct val="70000"/>
              </a:lnSpc>
              <a:buFont typeface="Wingdings" pitchFamily="2" charset="2"/>
              <a:buNone/>
            </a:pPr>
            <a:endParaRPr lang="en-US" altLang="en-US" sz="630" dirty="0">
              <a:latin typeface="Courier New" panose="02070309020205020404" pitchFamily="49" charset="0"/>
            </a:endParaRPr>
          </a:p>
          <a:p>
            <a:pPr lvl="1" eaLnBrk="1" hangingPunct="1">
              <a:lnSpc>
                <a:spcPct val="90000"/>
              </a:lnSpc>
            </a:pPr>
            <a:r>
              <a:rPr lang="en-US" altLang="en-US" dirty="0"/>
              <a:t>More examples:</a:t>
            </a:r>
          </a:p>
          <a:p>
            <a:pPr lvl="2" eaLnBrk="1" hangingPunct="1">
              <a:lnSpc>
                <a:spcPct val="90000"/>
              </a:lnSpc>
            </a:pPr>
            <a:r>
              <a:rPr lang="en-US" altLang="en-US" dirty="0">
                <a:latin typeface="Courier New" panose="02070309020205020404" pitchFamily="49" charset="0"/>
              </a:rPr>
              <a:t>35 / 5</a:t>
            </a:r>
            <a:r>
              <a:rPr lang="en-US" altLang="en-US" dirty="0"/>
              <a:t>  is  </a:t>
            </a:r>
            <a:r>
              <a:rPr lang="en-US" altLang="en-US" dirty="0">
                <a:latin typeface="Courier New" panose="02070309020205020404" pitchFamily="49" charset="0"/>
              </a:rPr>
              <a:t>7</a:t>
            </a:r>
            <a:endParaRPr lang="en-US" altLang="en-US" dirty="0"/>
          </a:p>
          <a:p>
            <a:pPr lvl="2" eaLnBrk="1" hangingPunct="1">
              <a:lnSpc>
                <a:spcPct val="90000"/>
              </a:lnSpc>
            </a:pPr>
            <a:r>
              <a:rPr lang="en-US" altLang="en-US" dirty="0">
                <a:latin typeface="Courier New" panose="02070309020205020404" pitchFamily="49" charset="0"/>
              </a:rPr>
              <a:t>84 / 10</a:t>
            </a:r>
            <a:r>
              <a:rPr lang="en-US" altLang="en-US" dirty="0"/>
              <a:t>  is  </a:t>
            </a:r>
            <a:r>
              <a:rPr lang="en-US" altLang="en-US" dirty="0">
                <a:latin typeface="Courier New" panose="02070309020205020404" pitchFamily="49" charset="0"/>
              </a:rPr>
              <a:t>8</a:t>
            </a:r>
            <a:endParaRPr lang="en-US" altLang="en-US" dirty="0"/>
          </a:p>
          <a:p>
            <a:pPr lvl="2" eaLnBrk="1" hangingPunct="1">
              <a:lnSpc>
                <a:spcPct val="90000"/>
              </a:lnSpc>
            </a:pPr>
            <a:r>
              <a:rPr lang="en-US" altLang="en-US" dirty="0">
                <a:latin typeface="Courier New" panose="02070309020205020404" pitchFamily="49" charset="0"/>
              </a:rPr>
              <a:t>156 / 100</a:t>
            </a:r>
            <a:r>
              <a:rPr lang="en-US" altLang="en-US" dirty="0"/>
              <a:t>  is  </a:t>
            </a:r>
            <a:r>
              <a:rPr lang="en-US" altLang="en-US" dirty="0">
                <a:latin typeface="Courier New" panose="02070309020205020404" pitchFamily="49" charset="0"/>
              </a:rPr>
              <a:t>1</a:t>
            </a:r>
          </a:p>
          <a:p>
            <a:pPr lvl="2" eaLnBrk="1" hangingPunct="1">
              <a:lnSpc>
                <a:spcPct val="90000"/>
              </a:lnSpc>
            </a:pPr>
            <a:endParaRPr lang="en-US" altLang="en-US" dirty="0">
              <a:latin typeface="Courier New" panose="02070309020205020404" pitchFamily="49" charset="0"/>
            </a:endParaRPr>
          </a:p>
          <a:p>
            <a:pPr marL="457200" indent="-457200" eaLnBrk="1" hangingPunct="1">
              <a:lnSpc>
                <a:spcPct val="90000"/>
              </a:lnSpc>
              <a:buFont typeface="Arial" panose="020B0604020202020204" pitchFamily="34" charset="0"/>
              <a:buChar char="•"/>
            </a:pPr>
            <a:r>
              <a:rPr lang="en-US" altLang="en-US" sz="3120" dirty="0"/>
              <a:t>The </a:t>
            </a:r>
            <a:r>
              <a:rPr lang="en-US" altLang="en-US" sz="3120" dirty="0">
                <a:latin typeface="Courier New" panose="02070309020205020404" pitchFamily="49" charset="0"/>
              </a:rPr>
              <a:t>%</a:t>
            </a:r>
            <a:r>
              <a:rPr lang="en-US" altLang="en-US" sz="3120" dirty="0"/>
              <a:t> operator computes the remainder from a division of integers.</a:t>
            </a:r>
          </a:p>
          <a:p>
            <a:pPr eaLnBrk="1" hangingPunct="1">
              <a:lnSpc>
                <a:spcPct val="60000"/>
              </a:lnSpc>
              <a:buFont typeface="Wingdings" pitchFamily="2" charset="2"/>
              <a:buNone/>
            </a:pPr>
            <a:endParaRPr lang="en-US" altLang="en-US" sz="720" b="1" dirty="0">
              <a:latin typeface="Courier New" panose="02070309020205020404" pitchFamily="49" charset="0"/>
            </a:endParaRPr>
          </a:p>
          <a:p>
            <a:pPr eaLnBrk="1" hangingPunct="1">
              <a:lnSpc>
                <a:spcPct val="60000"/>
              </a:lnSpc>
              <a:buFont typeface="Wingdings" pitchFamily="2" charset="2"/>
              <a:buNone/>
            </a:pPr>
            <a:r>
              <a:rPr lang="en-US" altLang="en-US" sz="1620" dirty="0">
                <a:latin typeface="Courier New" panose="02070309020205020404" pitchFamily="49" charset="0"/>
              </a:rPr>
              <a:t>     </a:t>
            </a:r>
            <a:r>
              <a:rPr lang="en-US" altLang="en-US" sz="1620" u="sng" dirty="0">
                <a:latin typeface="Courier New" panose="02070309020205020404" pitchFamily="49" charset="0"/>
              </a:rPr>
              <a:t>   3</a:t>
            </a:r>
            <a:r>
              <a:rPr lang="en-US" altLang="en-US" sz="1620" dirty="0">
                <a:latin typeface="Courier New" panose="02070309020205020404" pitchFamily="49" charset="0"/>
              </a:rPr>
              <a:t>                     </a:t>
            </a:r>
            <a:r>
              <a:rPr lang="en-US" altLang="en-US" sz="1620" u="sng" dirty="0">
                <a:latin typeface="Courier New" panose="02070309020205020404" pitchFamily="49" charset="0"/>
              </a:rPr>
              <a:t>   43</a:t>
            </a:r>
          </a:p>
          <a:p>
            <a:pPr eaLnBrk="1" hangingPunct="1">
              <a:lnSpc>
                <a:spcPct val="60000"/>
              </a:lnSpc>
              <a:buFont typeface="Wingdings" pitchFamily="2" charset="2"/>
              <a:buNone/>
            </a:pPr>
            <a:r>
              <a:rPr lang="en-US" altLang="en-US" sz="1620" dirty="0">
                <a:latin typeface="Courier New" panose="02070309020205020404" pitchFamily="49" charset="0"/>
              </a:rPr>
              <a:t>   4 ) 14                   5 ) 218</a:t>
            </a:r>
          </a:p>
          <a:p>
            <a:pPr eaLnBrk="1" hangingPunct="1">
              <a:lnSpc>
                <a:spcPct val="60000"/>
              </a:lnSpc>
              <a:buFont typeface="Wingdings" pitchFamily="2" charset="2"/>
              <a:buNone/>
            </a:pPr>
            <a:r>
              <a:rPr lang="en-US" altLang="en-US" sz="1620" dirty="0">
                <a:latin typeface="Courier New" panose="02070309020205020404" pitchFamily="49" charset="0"/>
              </a:rPr>
              <a:t>       </a:t>
            </a:r>
            <a:r>
              <a:rPr lang="en-US" altLang="en-US" sz="1620" u="sng" dirty="0">
                <a:latin typeface="Courier New" panose="02070309020205020404" pitchFamily="49" charset="0"/>
              </a:rPr>
              <a:t>12</a:t>
            </a:r>
            <a:r>
              <a:rPr lang="en-US" altLang="en-US" sz="1620" dirty="0">
                <a:latin typeface="Courier New" panose="02070309020205020404" pitchFamily="49" charset="0"/>
              </a:rPr>
              <a:t>                       </a:t>
            </a:r>
            <a:r>
              <a:rPr lang="en-US" altLang="en-US" sz="1620" u="sng" dirty="0">
                <a:latin typeface="Courier New" panose="02070309020205020404" pitchFamily="49" charset="0"/>
              </a:rPr>
              <a:t>20</a:t>
            </a:r>
            <a:endParaRPr lang="en-US" altLang="en-US" sz="1620" dirty="0">
              <a:latin typeface="Courier New" panose="02070309020205020404" pitchFamily="49" charset="0"/>
            </a:endParaRPr>
          </a:p>
          <a:p>
            <a:pPr eaLnBrk="1" hangingPunct="1">
              <a:lnSpc>
                <a:spcPct val="60000"/>
              </a:lnSpc>
              <a:buFont typeface="Wingdings" pitchFamily="2" charset="2"/>
              <a:buNone/>
            </a:pPr>
            <a:r>
              <a:rPr lang="en-US" altLang="en-US" sz="1620" dirty="0">
                <a:latin typeface="Courier New" panose="02070309020205020404" pitchFamily="49" charset="0"/>
              </a:rPr>
              <a:t>        </a:t>
            </a:r>
            <a:r>
              <a:rPr lang="en-US" altLang="en-US" sz="1620" b="1" dirty="0">
                <a:latin typeface="Courier New" panose="02070309020205020404" pitchFamily="49" charset="0"/>
              </a:rPr>
              <a:t>2</a:t>
            </a:r>
            <a:r>
              <a:rPr lang="en-US" altLang="en-US" sz="1620" dirty="0">
                <a:latin typeface="Courier New" panose="02070309020205020404" pitchFamily="49" charset="0"/>
              </a:rPr>
              <a:t>                        18</a:t>
            </a:r>
          </a:p>
          <a:p>
            <a:pPr eaLnBrk="1" hangingPunct="1">
              <a:lnSpc>
                <a:spcPct val="60000"/>
              </a:lnSpc>
              <a:buFont typeface="Wingdings" pitchFamily="2" charset="2"/>
              <a:buNone/>
            </a:pPr>
            <a:r>
              <a:rPr lang="en-US" altLang="en-US" sz="1620" dirty="0">
                <a:latin typeface="Courier New" panose="02070309020205020404" pitchFamily="49" charset="0"/>
              </a:rPr>
              <a:t>                                 </a:t>
            </a:r>
            <a:r>
              <a:rPr lang="en-US" altLang="en-US" sz="1620" u="sng" dirty="0">
                <a:latin typeface="Courier New" panose="02070309020205020404" pitchFamily="49" charset="0"/>
              </a:rPr>
              <a:t>15</a:t>
            </a:r>
          </a:p>
          <a:p>
            <a:pPr eaLnBrk="1" hangingPunct="1">
              <a:lnSpc>
                <a:spcPct val="60000"/>
              </a:lnSpc>
              <a:buFont typeface="Wingdings" pitchFamily="2" charset="2"/>
              <a:buNone/>
            </a:pPr>
            <a:r>
              <a:rPr lang="en-US" altLang="en-US" sz="1620" dirty="0">
                <a:latin typeface="Courier New" panose="02070309020205020404" pitchFamily="49" charset="0"/>
              </a:rPr>
              <a:t>                                  </a:t>
            </a:r>
            <a:r>
              <a:rPr lang="en-US" altLang="en-US" sz="1620" b="1" dirty="0">
                <a:latin typeface="Courier New" panose="02070309020205020404" pitchFamily="49" charset="0"/>
              </a:rPr>
              <a:t>3</a:t>
            </a:r>
          </a:p>
        </p:txBody>
      </p:sp>
    </p:spTree>
    <p:extLst>
      <p:ext uri="{BB962C8B-B14F-4D97-AF65-F5344CB8AC3E}">
        <p14:creationId xmlns:p14="http://schemas.microsoft.com/office/powerpoint/2010/main" val="2416005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2EC08-5722-49EE-9C52-1B641C064167}"/>
              </a:ext>
            </a:extLst>
          </p:cNvPr>
          <p:cNvSpPr>
            <a:spLocks noGrp="1"/>
          </p:cNvSpPr>
          <p:nvPr>
            <p:ph type="title"/>
          </p:nvPr>
        </p:nvSpPr>
        <p:spPr/>
        <p:txBody>
          <a:bodyPr/>
          <a:lstStyle/>
          <a:p>
            <a:r>
              <a:rPr lang="en-GB" dirty="0"/>
              <a:t>Today’s Agenda !</a:t>
            </a:r>
          </a:p>
        </p:txBody>
      </p:sp>
      <p:sp>
        <p:nvSpPr>
          <p:cNvPr id="3" name="Text Placeholder 2">
            <a:extLst>
              <a:ext uri="{FF2B5EF4-FFF2-40B4-BE49-F238E27FC236}">
                <a16:creationId xmlns:a16="http://schemas.microsoft.com/office/drawing/2014/main" id="{813E9BB0-4F29-4FBA-98A7-346655CA10E5}"/>
              </a:ext>
            </a:extLst>
          </p:cNvPr>
          <p:cNvSpPr>
            <a:spLocks noGrp="1"/>
          </p:cNvSpPr>
          <p:nvPr>
            <p:ph type="body" sz="quarter" idx="14"/>
          </p:nvPr>
        </p:nvSpPr>
        <p:spPr/>
        <p:txBody>
          <a:bodyPr/>
          <a:lstStyle/>
          <a:p>
            <a:pPr lvl="1">
              <a:lnSpc>
                <a:spcPct val="150000"/>
              </a:lnSpc>
              <a:buFont typeface="Arial" panose="020B0604020202020204" pitchFamily="34" charset="0"/>
              <a:buChar char="•"/>
            </a:pPr>
            <a:r>
              <a:rPr lang="en-GB" dirty="0"/>
              <a:t>Problem Solving</a:t>
            </a:r>
          </a:p>
          <a:p>
            <a:pPr lvl="1">
              <a:lnSpc>
                <a:spcPct val="150000"/>
              </a:lnSpc>
              <a:buFont typeface="Arial" panose="020B0604020202020204" pitchFamily="34" charset="0"/>
              <a:buChar char="•"/>
            </a:pPr>
            <a:r>
              <a:rPr lang="en-GB" dirty="0"/>
              <a:t>Problem Solving Strategies (Flowchart, Pseudocode)</a:t>
            </a:r>
          </a:p>
          <a:p>
            <a:pPr lvl="1">
              <a:lnSpc>
                <a:spcPct val="150000"/>
              </a:lnSpc>
              <a:buFont typeface="Arial" panose="020B0604020202020204" pitchFamily="34" charset="0"/>
              <a:buChar char="•"/>
            </a:pPr>
            <a:r>
              <a:rPr lang="en-GB" dirty="0"/>
              <a:t>Computing Architecture</a:t>
            </a:r>
          </a:p>
          <a:p>
            <a:pPr lvl="1">
              <a:lnSpc>
                <a:spcPct val="150000"/>
              </a:lnSpc>
              <a:buFont typeface="Arial" panose="020B0604020202020204" pitchFamily="34" charset="0"/>
              <a:buChar char="•"/>
            </a:pPr>
            <a:r>
              <a:rPr lang="en-GB" dirty="0"/>
              <a:t>First Program </a:t>
            </a:r>
          </a:p>
          <a:p>
            <a:endParaRPr lang="en-GB" dirty="0"/>
          </a:p>
        </p:txBody>
      </p:sp>
    </p:spTree>
    <p:extLst>
      <p:ext uri="{BB962C8B-B14F-4D97-AF65-F5344CB8AC3E}">
        <p14:creationId xmlns:p14="http://schemas.microsoft.com/office/powerpoint/2010/main" val="1493258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CBE16298-C786-F342-A2A6-848938584749}"/>
              </a:ext>
            </a:extLst>
          </p:cNvPr>
          <p:cNvSpPr>
            <a:spLocks noGrp="1" noChangeArrowheads="1"/>
          </p:cNvSpPr>
          <p:nvPr>
            <p:ph type="title"/>
          </p:nvPr>
        </p:nvSpPr>
        <p:spPr/>
        <p:txBody>
          <a:bodyPr/>
          <a:lstStyle/>
          <a:p>
            <a:pPr eaLnBrk="1" hangingPunct="1"/>
            <a:r>
              <a:rPr lang="en-US" altLang="en-US" dirty="0"/>
              <a:t>Real Numbers</a:t>
            </a:r>
          </a:p>
        </p:txBody>
      </p:sp>
      <p:sp>
        <p:nvSpPr>
          <p:cNvPr id="15364" name="Rectangle 3">
            <a:extLst>
              <a:ext uri="{FF2B5EF4-FFF2-40B4-BE49-F238E27FC236}">
                <a16:creationId xmlns:a16="http://schemas.microsoft.com/office/drawing/2014/main" id="{D4DCA4A3-2BCA-1345-81DA-D5634A05A557}"/>
              </a:ext>
            </a:extLst>
          </p:cNvPr>
          <p:cNvSpPr>
            <a:spLocks noGrp="1" noChangeArrowheads="1"/>
          </p:cNvSpPr>
          <p:nvPr>
            <p:ph type="body" sz="quarter" idx="14"/>
          </p:nvPr>
        </p:nvSpPr>
        <p:spPr/>
        <p:txBody>
          <a:bodyPr>
            <a:normAutofit fontScale="70000" lnSpcReduction="20000"/>
          </a:bodyPr>
          <a:lstStyle/>
          <a:p>
            <a:pPr marL="342900" indent="-342900">
              <a:buFont typeface="Arial" panose="020B0604020202020204" pitchFamily="34" charset="0"/>
              <a:buChar char="•"/>
              <a:tabLst>
                <a:tab pos="3287555" algn="l"/>
                <a:tab pos="4932046" algn="l"/>
                <a:tab pos="6176486" algn="l"/>
              </a:tabLst>
            </a:pPr>
            <a:r>
              <a:rPr lang="en-US" altLang="en-US" dirty="0"/>
              <a:t>Python can also manipulate real numbers.</a:t>
            </a:r>
          </a:p>
          <a:p>
            <a:pPr marL="668656" lvl="1" indent="-257176">
              <a:tabLst>
                <a:tab pos="3287555" algn="l"/>
                <a:tab pos="4932046" algn="l"/>
                <a:tab pos="6176486" algn="l"/>
              </a:tabLst>
            </a:pPr>
            <a:r>
              <a:rPr lang="en-US" altLang="en-US" dirty="0"/>
              <a:t>Examples: </a:t>
            </a:r>
            <a:r>
              <a:rPr lang="en-US" altLang="en-US" dirty="0">
                <a:latin typeface="Courier New" panose="02070309020205020404" pitchFamily="49" charset="0"/>
              </a:rPr>
              <a:t>6.022</a:t>
            </a:r>
            <a:r>
              <a:rPr lang="en-US" altLang="en-US" dirty="0"/>
              <a:t>	</a:t>
            </a:r>
            <a:r>
              <a:rPr lang="en-US" altLang="en-US" dirty="0">
                <a:latin typeface="Courier New" panose="02070309020205020404" pitchFamily="49" charset="0"/>
              </a:rPr>
              <a:t>-15.9997</a:t>
            </a:r>
            <a:r>
              <a:rPr lang="en-US" altLang="en-US" dirty="0"/>
              <a:t>	</a:t>
            </a:r>
            <a:r>
              <a:rPr lang="en-US" altLang="en-US" dirty="0">
                <a:latin typeface="Courier New" panose="02070309020205020404" pitchFamily="49" charset="0"/>
              </a:rPr>
              <a:t>42.0</a:t>
            </a:r>
            <a:r>
              <a:rPr lang="en-US" altLang="en-US" dirty="0"/>
              <a:t>	</a:t>
            </a:r>
            <a:r>
              <a:rPr lang="en-US" altLang="en-US" dirty="0">
                <a:latin typeface="Courier New" panose="02070309020205020404" pitchFamily="49" charset="0"/>
              </a:rPr>
              <a:t>2.143e17</a:t>
            </a:r>
          </a:p>
          <a:p>
            <a:pPr marL="668656" lvl="1" indent="-257176">
              <a:tabLst>
                <a:tab pos="3287555" algn="l"/>
                <a:tab pos="4932046" algn="l"/>
                <a:tab pos="6176486" algn="l"/>
              </a:tabLst>
            </a:pPr>
            <a:endParaRPr lang="en-US" altLang="en-US" dirty="0"/>
          </a:p>
          <a:p>
            <a:pPr marL="342900" indent="-342900">
              <a:buFont typeface="Arial" panose="020B0604020202020204" pitchFamily="34" charset="0"/>
              <a:buChar char="•"/>
              <a:tabLst>
                <a:tab pos="3287555" algn="l"/>
                <a:tab pos="4932046" algn="l"/>
                <a:tab pos="6176486" algn="l"/>
              </a:tabLst>
            </a:pPr>
            <a:r>
              <a:rPr lang="en-US" altLang="en-US" dirty="0"/>
              <a:t>The operators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 **</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all work for real numbers.</a:t>
            </a:r>
          </a:p>
          <a:p>
            <a:pPr marL="668656" lvl="1" indent="-257176">
              <a:tabLst>
                <a:tab pos="3287555" algn="l"/>
                <a:tab pos="4932046" algn="l"/>
                <a:tab pos="6176486" algn="l"/>
              </a:tabLst>
            </a:pPr>
            <a:r>
              <a:rPr lang="en-US" altLang="en-US" dirty="0"/>
              <a:t>The </a:t>
            </a:r>
            <a:r>
              <a:rPr lang="en-US" altLang="en-US" dirty="0">
                <a:latin typeface="Courier New" panose="02070309020205020404" pitchFamily="49" charset="0"/>
              </a:rPr>
              <a:t>/</a:t>
            </a:r>
            <a:r>
              <a:rPr lang="en-US" altLang="en-US" dirty="0"/>
              <a:t> produces an exact answer: </a:t>
            </a:r>
            <a:r>
              <a:rPr lang="en-US" altLang="en-US" dirty="0">
                <a:latin typeface="Courier New" panose="02070309020205020404" pitchFamily="49" charset="0"/>
              </a:rPr>
              <a:t>15.0 / 2.0</a:t>
            </a:r>
            <a:r>
              <a:rPr lang="en-US" altLang="en-US" dirty="0"/>
              <a:t> is </a:t>
            </a:r>
            <a:r>
              <a:rPr lang="en-US" altLang="en-US" b="1" dirty="0">
                <a:latin typeface="Courier New" panose="02070309020205020404" pitchFamily="49" charset="0"/>
              </a:rPr>
              <a:t>7.5</a:t>
            </a:r>
            <a:endParaRPr lang="en-US" altLang="en-US" dirty="0"/>
          </a:p>
          <a:p>
            <a:pPr marL="668656" lvl="1" indent="-257176">
              <a:tabLst>
                <a:tab pos="3287555" algn="l"/>
                <a:tab pos="4932046" algn="l"/>
                <a:tab pos="6176486" algn="l"/>
              </a:tabLst>
            </a:pPr>
            <a:r>
              <a:rPr lang="en-US" altLang="en-US" dirty="0"/>
              <a:t>The same rules of precedence also apply to real numbers:</a:t>
            </a:r>
            <a:br>
              <a:rPr lang="en-US" altLang="en-US" dirty="0"/>
            </a:br>
            <a:r>
              <a:rPr lang="en-US" altLang="en-US" dirty="0"/>
              <a:t>Evaluate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before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 </a:t>
            </a:r>
            <a:r>
              <a:rPr lang="en-US" altLang="en-US" dirty="0"/>
              <a:t> before  </a:t>
            </a:r>
            <a:r>
              <a:rPr lang="en-US" altLang="en-US" dirty="0">
                <a:latin typeface="Courier New" panose="02070309020205020404" pitchFamily="49" charset="0"/>
              </a:rPr>
              <a:t>+</a:t>
            </a:r>
            <a:r>
              <a:rPr lang="en-US" altLang="en-US" dirty="0"/>
              <a:t> </a:t>
            </a:r>
            <a:r>
              <a:rPr lang="en-US" altLang="en-US" dirty="0">
                <a:latin typeface="Courier New" panose="02070309020205020404" pitchFamily="49" charset="0"/>
              </a:rPr>
              <a:t>-</a:t>
            </a:r>
          </a:p>
          <a:p>
            <a:pPr marL="668656" lvl="1" indent="-257176">
              <a:tabLst>
                <a:tab pos="3287555" algn="l"/>
                <a:tab pos="4932046" algn="l"/>
                <a:tab pos="6176486" algn="l"/>
              </a:tabLst>
            </a:pPr>
            <a:endParaRPr lang="en-US" altLang="en-US" dirty="0">
              <a:latin typeface="Courier New" panose="02070309020205020404" pitchFamily="49" charset="0"/>
            </a:endParaRPr>
          </a:p>
          <a:p>
            <a:pPr marL="342900" indent="-342900">
              <a:buFont typeface="Arial" panose="020B0604020202020204" pitchFamily="34" charset="0"/>
              <a:buChar char="•"/>
              <a:tabLst>
                <a:tab pos="3287555" algn="l"/>
                <a:tab pos="4932046" algn="l"/>
                <a:tab pos="6176486" algn="l"/>
              </a:tabLst>
            </a:pPr>
            <a:r>
              <a:rPr lang="en-US" altLang="en-US" dirty="0"/>
              <a:t>When integers and reals are mixed, the result is a real number.</a:t>
            </a:r>
          </a:p>
          <a:p>
            <a:pPr marL="668656" lvl="1" indent="-257176">
              <a:tabLst>
                <a:tab pos="3287555" algn="l"/>
                <a:tab pos="4932046" algn="l"/>
                <a:tab pos="6176486" algn="l"/>
              </a:tabLst>
            </a:pPr>
            <a:r>
              <a:rPr lang="en-US" altLang="en-US" dirty="0"/>
              <a:t>Example:  </a:t>
            </a:r>
            <a:r>
              <a:rPr lang="en-US" altLang="en-US" dirty="0">
                <a:latin typeface="Courier New" panose="02070309020205020404" pitchFamily="49" charset="0"/>
              </a:rPr>
              <a:t>1 / 2.0</a:t>
            </a:r>
            <a:r>
              <a:rPr lang="en-US" altLang="en-US" dirty="0"/>
              <a:t>  is  </a:t>
            </a:r>
            <a:r>
              <a:rPr lang="en-US" altLang="en-US" dirty="0">
                <a:latin typeface="Courier New" panose="02070309020205020404" pitchFamily="49" charset="0"/>
              </a:rPr>
              <a:t>0.5</a:t>
            </a:r>
          </a:p>
          <a:p>
            <a:pPr marL="668656" lvl="1" indent="-257176">
              <a:tabLst>
                <a:tab pos="3287555" algn="l"/>
                <a:tab pos="4932046" algn="l"/>
                <a:tab pos="6176486" algn="l"/>
              </a:tabLst>
            </a:pPr>
            <a:endParaRPr lang="en-US" altLang="en-US" sz="630" dirty="0"/>
          </a:p>
          <a:p>
            <a:pPr marL="668656" lvl="1" indent="-257176">
              <a:tabLst>
                <a:tab pos="3287555" algn="l"/>
                <a:tab pos="4932046" algn="l"/>
                <a:tab pos="6176486" algn="l"/>
              </a:tabLst>
            </a:pPr>
            <a:r>
              <a:rPr lang="en-US" altLang="en-US" dirty="0"/>
              <a:t>The conversion occurs on a per-operator basis.</a:t>
            </a:r>
            <a:endParaRPr lang="en-US" altLang="en-US" sz="1440" dirty="0">
              <a:latin typeface="Courier New" panose="02070309020205020404" pitchFamily="49" charset="0"/>
            </a:endParaRPr>
          </a:p>
          <a:p>
            <a:pPr marL="668656" lvl="1" indent="-257176">
              <a:lnSpc>
                <a:spcPct val="80000"/>
              </a:lnSpc>
              <a:buClr>
                <a:schemeClr val="bg1"/>
              </a:buClr>
              <a:tabLst>
                <a:tab pos="3287555" algn="l"/>
                <a:tab pos="4932046" algn="l"/>
                <a:tab pos="6176486" algn="l"/>
              </a:tabLst>
            </a:pPr>
            <a:r>
              <a:rPr lang="en-US" altLang="en-US" sz="2640" u="sng" dirty="0">
                <a:latin typeface="Courier New" panose="02070309020205020404" pitchFamily="49" charset="0"/>
              </a:rPr>
              <a:t>7 / 3</a:t>
            </a:r>
            <a:r>
              <a:rPr lang="en-US" altLang="en-US" sz="2640" dirty="0">
                <a:latin typeface="Courier New" panose="02070309020205020404" pitchFamily="49" charset="0"/>
              </a:rPr>
              <a:t> * 1.2 + 3 / 2</a:t>
            </a:r>
          </a:p>
          <a:p>
            <a:pPr marL="668656" lvl="1" indent="-257176">
              <a:lnSpc>
                <a:spcPct val="80000"/>
              </a:lnSpc>
              <a:buClr>
                <a:schemeClr val="bg1"/>
              </a:buClr>
              <a:tabLst>
                <a:tab pos="3287555" algn="l"/>
                <a:tab pos="4932046" algn="l"/>
                <a:tab pos="6176486" algn="l"/>
              </a:tabLst>
            </a:pPr>
            <a:r>
              <a:rPr lang="en-US" altLang="en-US" sz="2640" dirty="0">
                <a:latin typeface="Courier New" panose="02070309020205020404" pitchFamily="49" charset="0"/>
              </a:rPr>
              <a:t>  </a:t>
            </a:r>
            <a:r>
              <a:rPr lang="en-US" altLang="en-US" sz="2640" b="1" u="sng" dirty="0">
                <a:solidFill>
                  <a:srgbClr val="800000"/>
                </a:solidFill>
                <a:latin typeface="Courier New" panose="02070309020205020404" pitchFamily="49" charset="0"/>
              </a:rPr>
              <a:t>2</a:t>
            </a:r>
            <a:r>
              <a:rPr lang="en-US" altLang="en-US" sz="2640" u="sng" dirty="0">
                <a:latin typeface="Courier New" panose="02070309020205020404" pitchFamily="49" charset="0"/>
              </a:rPr>
              <a:t>   * 1.2</a:t>
            </a:r>
            <a:r>
              <a:rPr lang="en-US" altLang="en-US" sz="2640" dirty="0">
                <a:latin typeface="Courier New" panose="02070309020205020404" pitchFamily="49" charset="0"/>
              </a:rPr>
              <a:t> + 3 / 2</a:t>
            </a:r>
          </a:p>
          <a:p>
            <a:pPr marL="668656" lvl="1" indent="-257176">
              <a:lnSpc>
                <a:spcPct val="80000"/>
              </a:lnSpc>
              <a:buClr>
                <a:schemeClr val="bg1"/>
              </a:buClr>
              <a:tabLst>
                <a:tab pos="3287555" algn="l"/>
                <a:tab pos="4932046" algn="l"/>
                <a:tab pos="6176486" algn="l"/>
              </a:tabLst>
            </a:pPr>
            <a:r>
              <a:rPr lang="en-US" altLang="en-US" sz="2640" dirty="0">
                <a:latin typeface="Courier New" panose="02070309020205020404" pitchFamily="49" charset="0"/>
              </a:rPr>
              <a:t>    </a:t>
            </a:r>
            <a:r>
              <a:rPr lang="en-US" altLang="en-US" sz="2640" b="1" dirty="0">
                <a:solidFill>
                  <a:srgbClr val="800000"/>
                </a:solidFill>
                <a:latin typeface="Courier New" panose="02070309020205020404" pitchFamily="49" charset="0"/>
              </a:rPr>
              <a:t>2.4</a:t>
            </a:r>
            <a:r>
              <a:rPr lang="en-US" altLang="en-US" sz="2640" dirty="0">
                <a:latin typeface="Courier New" panose="02070309020205020404" pitchFamily="49" charset="0"/>
              </a:rPr>
              <a:t>     + </a:t>
            </a:r>
            <a:r>
              <a:rPr lang="en-US" altLang="en-US" sz="2640" u="sng" dirty="0">
                <a:latin typeface="Courier New" panose="02070309020205020404" pitchFamily="49" charset="0"/>
              </a:rPr>
              <a:t>3 / 2</a:t>
            </a:r>
          </a:p>
          <a:p>
            <a:pPr marL="668656" lvl="1" indent="-257176">
              <a:lnSpc>
                <a:spcPct val="80000"/>
              </a:lnSpc>
              <a:buClr>
                <a:schemeClr val="bg1"/>
              </a:buClr>
              <a:tabLst>
                <a:tab pos="3287555" algn="l"/>
                <a:tab pos="4932046" algn="l"/>
                <a:tab pos="6176486" algn="l"/>
              </a:tabLst>
            </a:pPr>
            <a:r>
              <a:rPr lang="en-US" altLang="en-US" sz="2640" dirty="0">
                <a:latin typeface="Courier New" panose="02070309020205020404" pitchFamily="49" charset="0"/>
              </a:rPr>
              <a:t>    </a:t>
            </a:r>
            <a:r>
              <a:rPr lang="en-US" altLang="en-US" sz="2640" u="sng" dirty="0">
                <a:latin typeface="Courier New" panose="02070309020205020404" pitchFamily="49" charset="0"/>
              </a:rPr>
              <a:t>2.4     +   </a:t>
            </a:r>
            <a:r>
              <a:rPr lang="en-US" altLang="en-US" sz="2640" b="1" u="sng" dirty="0">
                <a:solidFill>
                  <a:srgbClr val="800000"/>
                </a:solidFill>
                <a:latin typeface="Courier New" panose="02070309020205020404" pitchFamily="49" charset="0"/>
              </a:rPr>
              <a:t>1</a:t>
            </a:r>
          </a:p>
          <a:p>
            <a:pPr marL="668656" lvl="1" indent="-257176">
              <a:lnSpc>
                <a:spcPct val="80000"/>
              </a:lnSpc>
              <a:buClr>
                <a:schemeClr val="bg1"/>
              </a:buClr>
              <a:tabLst>
                <a:tab pos="3287555" algn="l"/>
                <a:tab pos="4932046" algn="l"/>
                <a:tab pos="6176486" algn="l"/>
              </a:tabLst>
            </a:pPr>
            <a:r>
              <a:rPr lang="en-US" altLang="en-US" sz="2640" dirty="0">
                <a:latin typeface="Courier New" panose="02070309020205020404" pitchFamily="49" charset="0"/>
              </a:rPr>
              <a:t>         </a:t>
            </a:r>
            <a:r>
              <a:rPr lang="en-US" altLang="en-US" sz="2640" b="1" dirty="0">
                <a:solidFill>
                  <a:srgbClr val="800000"/>
                </a:solidFill>
                <a:latin typeface="Courier New" panose="02070309020205020404" pitchFamily="49" charset="0"/>
              </a:rPr>
              <a:t>3.4</a:t>
            </a:r>
            <a:endParaRPr lang="en-US" altLang="en-US" sz="2640" dirty="0">
              <a:latin typeface="Courier New" panose="02070309020205020404" pitchFamily="49" charset="0"/>
            </a:endParaRPr>
          </a:p>
        </p:txBody>
      </p:sp>
    </p:spTree>
    <p:extLst>
      <p:ext uri="{BB962C8B-B14F-4D97-AF65-F5344CB8AC3E}">
        <p14:creationId xmlns:p14="http://schemas.microsoft.com/office/powerpoint/2010/main" val="2040592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4899-9F0F-FBC5-B2FD-82D7C80EC47A}"/>
              </a:ext>
            </a:extLst>
          </p:cNvPr>
          <p:cNvSpPr>
            <a:spLocks noGrp="1"/>
          </p:cNvSpPr>
          <p:nvPr>
            <p:ph type="title"/>
          </p:nvPr>
        </p:nvSpPr>
        <p:spPr/>
        <p:txBody>
          <a:bodyPr/>
          <a:lstStyle/>
          <a:p>
            <a:r>
              <a:rPr lang="en-US" dirty="0">
                <a:cs typeface="Arial"/>
              </a:rPr>
              <a:t>Welcome to PyCharm </a:t>
            </a:r>
            <a:endParaRPr lang="en-US" dirty="0"/>
          </a:p>
        </p:txBody>
      </p:sp>
      <p:pic>
        <p:nvPicPr>
          <p:cNvPr id="1026" name="Picture 2" descr="4 Reasons to Use PyCharm for Your Next Python Project | by Julia Di Russo |  Towards Data Science">
            <a:extLst>
              <a:ext uri="{FF2B5EF4-FFF2-40B4-BE49-F238E27FC236}">
                <a16:creationId xmlns:a16="http://schemas.microsoft.com/office/drawing/2014/main" id="{4E9A17B1-8F11-E648-8029-F8FA39CE82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920" y="1420237"/>
            <a:ext cx="4422255" cy="4422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746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AA467047-DA20-F74A-A19F-D19FA4C9FA39}"/>
              </a:ext>
            </a:extLst>
          </p:cNvPr>
          <p:cNvSpPr>
            <a:spLocks noGrp="1" noChangeArrowheads="1"/>
          </p:cNvSpPr>
          <p:nvPr>
            <p:ph type="title"/>
          </p:nvPr>
        </p:nvSpPr>
        <p:spPr/>
        <p:txBody>
          <a:bodyPr>
            <a:noAutofit/>
          </a:bodyPr>
          <a:lstStyle/>
          <a:p>
            <a:pPr eaLnBrk="1" hangingPunct="1"/>
            <a:r>
              <a:rPr lang="en-US" altLang="en-US" sz="3360" dirty="0"/>
              <a:t>Math Commands</a:t>
            </a:r>
          </a:p>
        </p:txBody>
      </p:sp>
      <p:sp>
        <p:nvSpPr>
          <p:cNvPr id="17412" name="Rectangle 3">
            <a:extLst>
              <a:ext uri="{FF2B5EF4-FFF2-40B4-BE49-F238E27FC236}">
                <a16:creationId xmlns:a16="http://schemas.microsoft.com/office/drawing/2014/main" id="{B6A7B64F-99A7-1C4A-B303-E2B63016C306}"/>
              </a:ext>
            </a:extLst>
          </p:cNvPr>
          <p:cNvSpPr>
            <a:spLocks noGrp="1" noChangeArrowheads="1"/>
          </p:cNvSpPr>
          <p:nvPr>
            <p:ph type="body" sz="quarter" idx="14"/>
          </p:nvPr>
        </p:nvSpPr>
        <p:spPr>
          <a:xfrm>
            <a:off x="521999" y="1118607"/>
            <a:ext cx="11088110" cy="5135217"/>
          </a:xfrm>
        </p:spPr>
        <p:txBody>
          <a:bodyPr>
            <a:noAutofit/>
          </a:bodyPr>
          <a:lstStyle/>
          <a:p>
            <a:pPr algn="just" eaLnBrk="1" hangingPunct="1">
              <a:lnSpc>
                <a:spcPct val="90000"/>
              </a:lnSpc>
            </a:pPr>
            <a:r>
              <a:rPr lang="en-US" altLang="en-US" dirty="0"/>
              <a:t>Python has useful </a:t>
            </a:r>
            <a:r>
              <a:rPr lang="en-US" altLang="en-US" b="1" dirty="0">
                <a:solidFill>
                  <a:schemeClr val="accent2">
                    <a:lumMod val="75000"/>
                  </a:schemeClr>
                </a:solidFill>
                <a:hlinkClick r:id="rId3">
                  <a:extLst>
                    <a:ext uri="{A12FA001-AC4F-418D-AE19-62706E023703}">
                      <ahyp:hlinkClr xmlns:ahyp="http://schemas.microsoft.com/office/drawing/2018/hyperlinkcolor" val="tx"/>
                    </a:ext>
                  </a:extLst>
                </a:hlinkClick>
              </a:rPr>
              <a:t>commands</a:t>
            </a:r>
            <a:r>
              <a:rPr lang="en-US" altLang="en-US" dirty="0"/>
              <a:t> for performing calculations.</a:t>
            </a:r>
          </a:p>
          <a:p>
            <a:pPr lvl="1" algn="just" eaLnBrk="1" hangingPunct="1">
              <a:lnSpc>
                <a:spcPct val="90000"/>
              </a:lnSpc>
            </a:pPr>
            <a:endParaRPr lang="en-US" altLang="en-US" dirty="0"/>
          </a:p>
          <a:p>
            <a:pPr lvl="1" algn="just" eaLnBrk="1" hangingPunct="1">
              <a:lnSpc>
                <a:spcPct val="90000"/>
              </a:lnSpc>
            </a:pPr>
            <a:endParaRPr lang="en-US" altLang="en-US" dirty="0"/>
          </a:p>
          <a:p>
            <a:pPr lvl="1" algn="just" eaLnBrk="1" hangingPunct="1">
              <a:lnSpc>
                <a:spcPct val="90000"/>
              </a:lnSpc>
            </a:pPr>
            <a:endParaRPr lang="en-US" altLang="en-US" dirty="0"/>
          </a:p>
          <a:p>
            <a:pPr lvl="1" algn="just" eaLnBrk="1" hangingPunct="1">
              <a:lnSpc>
                <a:spcPct val="90000"/>
              </a:lnSpc>
            </a:pPr>
            <a:endParaRPr lang="en-US" altLang="en-US" sz="1200" dirty="0"/>
          </a:p>
          <a:p>
            <a:pPr lvl="1" algn="just" eaLnBrk="1" hangingPunct="1">
              <a:lnSpc>
                <a:spcPct val="90000"/>
              </a:lnSpc>
            </a:pPr>
            <a:endParaRPr lang="en-US" altLang="en-US" sz="1200" dirty="0"/>
          </a:p>
          <a:p>
            <a:pPr lvl="1" algn="just" eaLnBrk="1" hangingPunct="1">
              <a:lnSpc>
                <a:spcPct val="90000"/>
              </a:lnSpc>
            </a:pPr>
            <a:endParaRPr lang="en-US" altLang="en-US" sz="1400" dirty="0"/>
          </a:p>
          <a:p>
            <a:pPr lvl="1" algn="just" eaLnBrk="1" hangingPunct="1">
              <a:lnSpc>
                <a:spcPct val="90000"/>
              </a:lnSpc>
            </a:pPr>
            <a:endParaRPr lang="en-US" altLang="en-US" dirty="0"/>
          </a:p>
          <a:p>
            <a:pPr lvl="1" algn="just" eaLnBrk="1" hangingPunct="1">
              <a:lnSpc>
                <a:spcPct val="90000"/>
              </a:lnSpc>
            </a:pPr>
            <a:endParaRPr lang="en-US" altLang="en-US" dirty="0"/>
          </a:p>
          <a:p>
            <a:pPr lvl="1" algn="just" eaLnBrk="1" hangingPunct="1">
              <a:lnSpc>
                <a:spcPct val="90000"/>
              </a:lnSpc>
            </a:pPr>
            <a:endParaRPr lang="en-US" altLang="en-US" sz="1800" dirty="0"/>
          </a:p>
          <a:p>
            <a:pPr lvl="1" algn="just" eaLnBrk="1" hangingPunct="1">
              <a:lnSpc>
                <a:spcPct val="90000"/>
              </a:lnSpc>
            </a:pPr>
            <a:endParaRPr lang="en-US" altLang="en-US" sz="1600" dirty="0"/>
          </a:p>
          <a:p>
            <a:pPr algn="just" eaLnBrk="1" hangingPunct="1">
              <a:lnSpc>
                <a:spcPct val="90000"/>
              </a:lnSpc>
            </a:pPr>
            <a:endParaRPr lang="en-US" altLang="en-US" dirty="0"/>
          </a:p>
          <a:p>
            <a:pPr algn="just" eaLnBrk="1" hangingPunct="1">
              <a:lnSpc>
                <a:spcPct val="90000"/>
              </a:lnSpc>
            </a:pPr>
            <a:r>
              <a:rPr lang="en-US" altLang="en-US" dirty="0"/>
              <a:t>To use many of these commands, you must write the following at the top of your Python program:</a:t>
            </a:r>
          </a:p>
          <a:p>
            <a:pPr lvl="1" algn="just" eaLnBrk="1" hangingPunct="1">
              <a:lnSpc>
                <a:spcPct val="90000"/>
              </a:lnSpc>
              <a:buFont typeface="Wingdings" pitchFamily="2" charset="2"/>
              <a:buNone/>
            </a:pPr>
            <a:r>
              <a:rPr lang="en-US" altLang="en-US" b="1" dirty="0">
                <a:solidFill>
                  <a:schemeClr val="accent2">
                    <a:lumMod val="75000"/>
                  </a:schemeClr>
                </a:solidFill>
                <a:latin typeface="Courier New" panose="02070309020205020404" pitchFamily="49" charset="0"/>
              </a:rPr>
              <a:t>from math import *</a:t>
            </a:r>
          </a:p>
        </p:txBody>
      </p:sp>
      <p:graphicFrame>
        <p:nvGraphicFramePr>
          <p:cNvPr id="1538116" name="Group 68">
            <a:extLst>
              <a:ext uri="{FF2B5EF4-FFF2-40B4-BE49-F238E27FC236}">
                <a16:creationId xmlns:a16="http://schemas.microsoft.com/office/drawing/2014/main" id="{2668729D-87FD-9E49-95EE-C308159CBC02}"/>
              </a:ext>
            </a:extLst>
          </p:cNvPr>
          <p:cNvGraphicFramePr>
            <a:graphicFrameLocks noGrp="1"/>
          </p:cNvGraphicFramePr>
          <p:nvPr>
            <p:extLst>
              <p:ext uri="{D42A27DB-BD31-4B8C-83A1-F6EECF244321}">
                <p14:modId xmlns:p14="http://schemas.microsoft.com/office/powerpoint/2010/main" val="1473343722"/>
              </p:ext>
            </p:extLst>
          </p:nvPr>
        </p:nvGraphicFramePr>
        <p:xfrm>
          <a:off x="1590956" y="1828738"/>
          <a:ext cx="5377815" cy="3469000"/>
        </p:xfrm>
        <a:graphic>
          <a:graphicData uri="http://schemas.openxmlformats.org/drawingml/2006/table">
            <a:tbl>
              <a:tblPr>
                <a:tableStyleId>{8799B23B-EC83-4686-B30A-512413B5E67A}</a:tableStyleId>
              </a:tblPr>
              <a:tblGrid>
                <a:gridCol w="2173129">
                  <a:extLst>
                    <a:ext uri="{9D8B030D-6E8A-4147-A177-3AD203B41FA5}">
                      <a16:colId xmlns:a16="http://schemas.microsoft.com/office/drawing/2014/main" val="4140843570"/>
                    </a:ext>
                  </a:extLst>
                </a:gridCol>
                <a:gridCol w="3204686">
                  <a:extLst>
                    <a:ext uri="{9D8B030D-6E8A-4147-A177-3AD203B41FA5}">
                      <a16:colId xmlns:a16="http://schemas.microsoft.com/office/drawing/2014/main" val="3371149278"/>
                    </a:ext>
                  </a:extLst>
                </a:gridCol>
              </a:tblGrid>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Command name</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Description</a:t>
                      </a:r>
                      <a:endParaRPr kumimoji="0" lang="en-US" altLang="en-US" sz="13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4141955888"/>
                  </a:ext>
                </a:extLst>
              </a:tr>
              <a:tr h="29003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abs(value)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absolute value</a:t>
                      </a:r>
                      <a:endParaRPr kumimoji="0" lang="en-US" altLang="en-US" sz="13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559171079"/>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ceil(value)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rounds up</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2220109157"/>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cos(value)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cosine, in radians</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001313615"/>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floor(value)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rounds down</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2676836064"/>
                  </a:ext>
                </a:extLst>
              </a:tr>
              <a:tr h="29003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log(value)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logarithm, base e</a:t>
                      </a:r>
                      <a:endParaRPr kumimoji="0" lang="en-US" altLang="en-US" sz="13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251972783"/>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log10(value)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logarithm, base 10</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270808739"/>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max(value1, value2)</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larger of two values</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315283130"/>
                  </a:ext>
                </a:extLst>
              </a:tr>
              <a:tr h="29003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min(value1, value2)</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smaller of two values</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4142772439"/>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round(value)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nearest whole number</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629201815"/>
                  </a:ext>
                </a:extLst>
              </a:tr>
              <a:tr h="29003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sin(value)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sine, in radians</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520713520"/>
                  </a:ext>
                </a:extLst>
              </a:tr>
              <a:tr h="288607">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sqrt(value)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square root</a:t>
                      </a:r>
                      <a:endParaRPr kumimoji="0" lang="en-US" altLang="en-US" sz="13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413397187"/>
                  </a:ext>
                </a:extLst>
              </a:tr>
            </a:tbl>
          </a:graphicData>
        </a:graphic>
      </p:graphicFrame>
      <p:graphicFrame>
        <p:nvGraphicFramePr>
          <p:cNvPr id="1538115" name="Group 67">
            <a:extLst>
              <a:ext uri="{FF2B5EF4-FFF2-40B4-BE49-F238E27FC236}">
                <a16:creationId xmlns:a16="http://schemas.microsoft.com/office/drawing/2014/main" id="{71B8BDBD-B05B-8C41-B80C-8DFC42575570}"/>
              </a:ext>
            </a:extLst>
          </p:cNvPr>
          <p:cNvGraphicFramePr>
            <a:graphicFrameLocks noGrp="1"/>
          </p:cNvGraphicFramePr>
          <p:nvPr>
            <p:extLst>
              <p:ext uri="{D42A27DB-BD31-4B8C-83A1-F6EECF244321}">
                <p14:modId xmlns:p14="http://schemas.microsoft.com/office/powerpoint/2010/main" val="3460643023"/>
              </p:ext>
            </p:extLst>
          </p:nvPr>
        </p:nvGraphicFramePr>
        <p:xfrm>
          <a:off x="7185403" y="1828738"/>
          <a:ext cx="2494597" cy="891540"/>
        </p:xfrm>
        <a:graphic>
          <a:graphicData uri="http://schemas.openxmlformats.org/drawingml/2006/table">
            <a:tbl>
              <a:tblPr>
                <a:tableStyleId>{8799B23B-EC83-4686-B30A-512413B5E67A}</a:tableStyleId>
              </a:tblPr>
              <a:tblGrid>
                <a:gridCol w="1097280">
                  <a:extLst>
                    <a:ext uri="{9D8B030D-6E8A-4147-A177-3AD203B41FA5}">
                      <a16:colId xmlns:a16="http://schemas.microsoft.com/office/drawing/2014/main" val="3133008121"/>
                    </a:ext>
                  </a:extLst>
                </a:gridCol>
                <a:gridCol w="1397317">
                  <a:extLst>
                    <a:ext uri="{9D8B030D-6E8A-4147-A177-3AD203B41FA5}">
                      <a16:colId xmlns:a16="http://schemas.microsoft.com/office/drawing/2014/main" val="1498009076"/>
                    </a:ext>
                  </a:extLst>
                </a:gridCol>
              </a:tblGrid>
              <a:tr h="29718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Constant </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Description</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157322806"/>
                  </a:ext>
                </a:extLst>
              </a:tr>
              <a:tr h="29718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2.7182818...</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901997076"/>
                  </a:ext>
                </a:extLst>
              </a:tr>
              <a:tr h="29718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pi</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3.1415926...</a:t>
                      </a:r>
                      <a:endParaRPr kumimoji="0" lang="en-US" altLang="en-US" sz="13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99432379"/>
                  </a:ext>
                </a:extLst>
              </a:tr>
            </a:tbl>
          </a:graphicData>
        </a:graphic>
      </p:graphicFrame>
    </p:spTree>
    <p:extLst>
      <p:ext uri="{BB962C8B-B14F-4D97-AF65-F5344CB8AC3E}">
        <p14:creationId xmlns:p14="http://schemas.microsoft.com/office/powerpoint/2010/main" val="1238122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F8D9F82D-1309-F941-944B-C5810FC9AE2F}"/>
              </a:ext>
            </a:extLst>
          </p:cNvPr>
          <p:cNvSpPr>
            <a:spLocks noGrp="1" noChangeArrowheads="1"/>
          </p:cNvSpPr>
          <p:nvPr>
            <p:ph type="title"/>
          </p:nvPr>
        </p:nvSpPr>
        <p:spPr/>
        <p:txBody>
          <a:bodyPr>
            <a:normAutofit/>
          </a:bodyPr>
          <a:lstStyle/>
          <a:p>
            <a:pPr eaLnBrk="1" hangingPunct="1"/>
            <a:r>
              <a:rPr lang="en-US" altLang="en-US" dirty="0"/>
              <a:t>Variables</a:t>
            </a:r>
          </a:p>
        </p:txBody>
      </p:sp>
      <p:sp>
        <p:nvSpPr>
          <p:cNvPr id="19460" name="Rectangle 3">
            <a:extLst>
              <a:ext uri="{FF2B5EF4-FFF2-40B4-BE49-F238E27FC236}">
                <a16:creationId xmlns:a16="http://schemas.microsoft.com/office/drawing/2014/main" id="{1C7DD0F3-9110-874F-9669-319FF606809D}"/>
              </a:ext>
            </a:extLst>
          </p:cNvPr>
          <p:cNvSpPr>
            <a:spLocks noGrp="1" noChangeArrowheads="1"/>
          </p:cNvSpPr>
          <p:nvPr>
            <p:ph type="body" sz="quarter" idx="14"/>
          </p:nvPr>
        </p:nvSpPr>
        <p:spPr>
          <a:xfrm>
            <a:off x="522287" y="1149927"/>
            <a:ext cx="10652114" cy="5299364"/>
          </a:xfrm>
        </p:spPr>
        <p:txBody>
          <a:bodyPr>
            <a:normAutofit fontScale="77500" lnSpcReduction="20000"/>
          </a:bodyPr>
          <a:lstStyle/>
          <a:p>
            <a:pPr marL="342900" indent="-342900" eaLnBrk="1" hangingPunct="1">
              <a:lnSpc>
                <a:spcPct val="170000"/>
              </a:lnSpc>
              <a:buFont typeface="Arial" panose="020B0604020202020204" pitchFamily="34" charset="0"/>
              <a:buChar char="•"/>
            </a:pPr>
            <a:r>
              <a:rPr lang="en-US" altLang="en-US" b="1" dirty="0"/>
              <a:t>Variable</a:t>
            </a:r>
            <a:r>
              <a:rPr lang="en-US" altLang="en-US" dirty="0"/>
              <a:t>: A named piece of memory that can store a value.</a:t>
            </a:r>
          </a:p>
          <a:p>
            <a:pPr lvl="2">
              <a:lnSpc>
                <a:spcPct val="170000"/>
              </a:lnSpc>
            </a:pPr>
            <a:r>
              <a:rPr lang="en-US" altLang="en-US" dirty="0"/>
              <a:t>Usage:</a:t>
            </a:r>
          </a:p>
          <a:p>
            <a:pPr lvl="3">
              <a:lnSpc>
                <a:spcPct val="170000"/>
              </a:lnSpc>
            </a:pPr>
            <a:r>
              <a:rPr lang="en-US" altLang="en-US" dirty="0"/>
              <a:t>Compute an expression's result,</a:t>
            </a:r>
          </a:p>
          <a:p>
            <a:pPr lvl="3">
              <a:lnSpc>
                <a:spcPct val="170000"/>
              </a:lnSpc>
            </a:pPr>
            <a:r>
              <a:rPr lang="en-US" altLang="en-US" dirty="0"/>
              <a:t>store that result into a variable,</a:t>
            </a:r>
          </a:p>
          <a:p>
            <a:pPr lvl="3">
              <a:lnSpc>
                <a:spcPct val="170000"/>
              </a:lnSpc>
            </a:pPr>
            <a:r>
              <a:rPr lang="en-US" altLang="en-US" dirty="0"/>
              <a:t>and use that variable later in the program.</a:t>
            </a:r>
            <a:endParaRPr lang="en-US" altLang="en-US" sz="440" dirty="0"/>
          </a:p>
          <a:p>
            <a:pPr lvl="1" eaLnBrk="1" hangingPunct="1">
              <a:lnSpc>
                <a:spcPct val="90000"/>
              </a:lnSpc>
            </a:pPr>
            <a:endParaRPr lang="en-US" altLang="en-US" sz="1080" dirty="0"/>
          </a:p>
          <a:p>
            <a:pPr marL="342900" indent="-342900" eaLnBrk="1" hangingPunct="1">
              <a:lnSpc>
                <a:spcPct val="90000"/>
              </a:lnSpc>
              <a:buFont typeface="Arial" panose="020B0604020202020204" pitchFamily="34" charset="0"/>
              <a:buChar char="•"/>
            </a:pPr>
            <a:r>
              <a:rPr lang="en-US" altLang="en-US" b="1" dirty="0"/>
              <a:t>Assignment Statement</a:t>
            </a:r>
            <a:r>
              <a:rPr lang="en-US" altLang="en-US" dirty="0"/>
              <a:t>: Stores a value into a variable.</a:t>
            </a:r>
          </a:p>
          <a:p>
            <a:pPr lvl="2">
              <a:lnSpc>
                <a:spcPct val="90000"/>
              </a:lnSpc>
            </a:pPr>
            <a:r>
              <a:rPr lang="en-US" altLang="en-US" dirty="0"/>
              <a:t>Syntax:</a:t>
            </a:r>
          </a:p>
          <a:p>
            <a:pPr lvl="1" eaLnBrk="1" hangingPunct="1">
              <a:lnSpc>
                <a:spcPct val="90000"/>
              </a:lnSpc>
            </a:pPr>
            <a:endParaRPr lang="en-US" altLang="en-US" sz="720" dirty="0"/>
          </a:p>
          <a:p>
            <a:pPr lvl="1" eaLnBrk="1" hangingPunct="1">
              <a:lnSpc>
                <a:spcPct val="90000"/>
              </a:lnSpc>
              <a:buFont typeface="Wingdings" pitchFamily="2" charset="2"/>
              <a:buNone/>
            </a:pPr>
            <a:r>
              <a:rPr lang="en-US" altLang="en-US" b="1" i="1" dirty="0"/>
              <a:t>		name</a:t>
            </a:r>
            <a:r>
              <a:rPr lang="en-US" altLang="en-US" dirty="0">
                <a:latin typeface="Courier New" panose="02070309020205020404" pitchFamily="49" charset="0"/>
              </a:rPr>
              <a:t> = </a:t>
            </a:r>
            <a:r>
              <a:rPr lang="en-US" altLang="en-US" b="1" i="1" dirty="0"/>
              <a:t>value</a:t>
            </a:r>
            <a:endParaRPr lang="en-US" altLang="en-US" dirty="0">
              <a:latin typeface="Courier New" panose="02070309020205020404" pitchFamily="49" charset="0"/>
            </a:endParaRPr>
          </a:p>
          <a:p>
            <a:pPr lvl="1" eaLnBrk="1" hangingPunct="1">
              <a:lnSpc>
                <a:spcPct val="90000"/>
              </a:lnSpc>
            </a:pPr>
            <a:endParaRPr lang="en-US" altLang="en-US" sz="1170" dirty="0"/>
          </a:p>
          <a:p>
            <a:pPr lvl="2">
              <a:lnSpc>
                <a:spcPct val="90000"/>
              </a:lnSpc>
            </a:pPr>
            <a:r>
              <a:rPr lang="en-US" altLang="en-US" dirty="0"/>
              <a:t>Examples:	</a:t>
            </a:r>
            <a:r>
              <a:rPr lang="en-US" altLang="en-US" dirty="0">
                <a:latin typeface="Courier New" panose="02070309020205020404" pitchFamily="49" charset="0"/>
              </a:rPr>
              <a:t>x = 5</a:t>
            </a:r>
          </a:p>
          <a:p>
            <a:pPr lvl="1" eaLnBrk="1" hangingPunct="1">
              <a:lnSpc>
                <a:spcPct val="90000"/>
              </a:lnSpc>
              <a:buFont typeface="Wingdings" pitchFamily="2" charset="2"/>
              <a:buNone/>
            </a:pPr>
            <a:r>
              <a:rPr lang="en-US" altLang="en-US" dirty="0"/>
              <a:t>				</a:t>
            </a:r>
            <a:r>
              <a:rPr lang="en-US" altLang="en-US" dirty="0" err="1">
                <a:latin typeface="Courier New" panose="02070309020205020404" pitchFamily="49" charset="0"/>
              </a:rPr>
              <a:t>gpa</a:t>
            </a:r>
            <a:r>
              <a:rPr lang="en-US" altLang="en-US" dirty="0">
                <a:latin typeface="Courier New" panose="02070309020205020404" pitchFamily="49" charset="0"/>
              </a:rPr>
              <a:t> = 3.14</a:t>
            </a:r>
            <a:endParaRPr lang="en-US" altLang="en-US" sz="900" dirty="0"/>
          </a:p>
          <a:p>
            <a:pPr eaLnBrk="1" hangingPunct="1">
              <a:lnSpc>
                <a:spcPct val="90000"/>
              </a:lnSpc>
            </a:pPr>
            <a:endParaRPr lang="en-US" altLang="en-US" sz="1080" dirty="0"/>
          </a:p>
          <a:p>
            <a:pPr lvl="1" eaLnBrk="1" hangingPunct="1">
              <a:lnSpc>
                <a:spcPct val="90000"/>
              </a:lnSpc>
              <a:buFont typeface="Wingdings" pitchFamily="2" charset="2"/>
              <a:buNone/>
            </a:pPr>
            <a:r>
              <a:rPr lang="en-US" altLang="en-US" dirty="0">
                <a:latin typeface="Courier New" panose="02070309020205020404" pitchFamily="49" charset="0"/>
              </a:rPr>
              <a:t>     </a:t>
            </a:r>
            <a:r>
              <a:rPr lang="en-US" altLang="en-US" sz="1800" dirty="0">
                <a:latin typeface="Courier New" panose="02070309020205020404" pitchFamily="49" charset="0"/>
              </a:rPr>
              <a:t>x   5         </a:t>
            </a:r>
            <a:r>
              <a:rPr lang="en-US" altLang="en-US" sz="1800" dirty="0" err="1">
                <a:latin typeface="Courier New" panose="02070309020205020404" pitchFamily="49" charset="0"/>
              </a:rPr>
              <a:t>gpa</a:t>
            </a:r>
            <a:r>
              <a:rPr lang="en-US" altLang="en-US" sz="1800" dirty="0">
                <a:latin typeface="Courier New" panose="02070309020205020404" pitchFamily="49" charset="0"/>
              </a:rPr>
              <a:t>   3.14 </a:t>
            </a:r>
          </a:p>
          <a:p>
            <a:pPr lvl="1" eaLnBrk="1" hangingPunct="1">
              <a:lnSpc>
                <a:spcPct val="90000"/>
              </a:lnSpc>
              <a:buFont typeface="Wingdings" pitchFamily="2" charset="2"/>
              <a:buNone/>
            </a:pPr>
            <a:endParaRPr lang="en-US" altLang="en-US" sz="1080" dirty="0"/>
          </a:p>
          <a:p>
            <a:pPr lvl="2">
              <a:lnSpc>
                <a:spcPct val="90000"/>
              </a:lnSpc>
            </a:pPr>
            <a:r>
              <a:rPr lang="en-US" altLang="en-US" dirty="0"/>
              <a:t>A variable that has been given a value can be used in expressions.</a:t>
            </a:r>
          </a:p>
          <a:p>
            <a:pPr lvl="1" eaLnBrk="1" hangingPunct="1">
              <a:lnSpc>
                <a:spcPct val="80000"/>
              </a:lnSpc>
              <a:buFont typeface="Wingdings" pitchFamily="2" charset="2"/>
              <a:buNone/>
            </a:pPr>
            <a:r>
              <a:rPr lang="en-US" altLang="en-US" dirty="0">
                <a:latin typeface="Courier New" panose="02070309020205020404" pitchFamily="49" charset="0"/>
              </a:rPr>
              <a:t>		x + 4</a:t>
            </a:r>
            <a:r>
              <a:rPr lang="en-US" altLang="en-US" dirty="0"/>
              <a:t> is </a:t>
            </a:r>
            <a:r>
              <a:rPr lang="en-US" altLang="en-US" dirty="0">
                <a:latin typeface="Courier New" panose="02070309020205020404" pitchFamily="49" charset="0"/>
              </a:rPr>
              <a:t>9</a:t>
            </a:r>
          </a:p>
          <a:p>
            <a:pPr eaLnBrk="1" hangingPunct="1">
              <a:lnSpc>
                <a:spcPct val="80000"/>
              </a:lnSpc>
              <a:buFont typeface="Wingdings" pitchFamily="2" charset="2"/>
              <a:buNone/>
            </a:pPr>
            <a:endParaRPr lang="en-US" altLang="en-US" dirty="0">
              <a:latin typeface="Courier New" panose="02070309020205020404" pitchFamily="49" charset="0"/>
            </a:endParaRPr>
          </a:p>
        </p:txBody>
      </p:sp>
      <p:grpSp>
        <p:nvGrpSpPr>
          <p:cNvPr id="19461" name="Group 4">
            <a:extLst>
              <a:ext uri="{FF2B5EF4-FFF2-40B4-BE49-F238E27FC236}">
                <a16:creationId xmlns:a16="http://schemas.microsoft.com/office/drawing/2014/main" id="{46D8734E-F749-C04D-9119-A4C3DF90D0A6}"/>
              </a:ext>
            </a:extLst>
          </p:cNvPr>
          <p:cNvGrpSpPr>
            <a:grpSpLocks/>
          </p:cNvGrpSpPr>
          <p:nvPr/>
        </p:nvGrpSpPr>
        <p:grpSpPr bwMode="auto">
          <a:xfrm>
            <a:off x="7513320" y="1645921"/>
            <a:ext cx="2560320" cy="625793"/>
            <a:chOff x="1584" y="2784"/>
            <a:chExt cx="4000" cy="1256"/>
          </a:xfrm>
        </p:grpSpPr>
        <p:pic>
          <p:nvPicPr>
            <p:cNvPr id="19465" name="Picture 5" descr="car_stereo">
              <a:extLst>
                <a:ext uri="{FF2B5EF4-FFF2-40B4-BE49-F238E27FC236}">
                  <a16:creationId xmlns:a16="http://schemas.microsoft.com/office/drawing/2014/main" id="{D93CA0FF-F117-9543-B32E-E3DF307E0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3200" b="35400"/>
            <a:stretch>
              <a:fillRect/>
            </a:stretch>
          </p:blipFill>
          <p:spPr bwMode="auto">
            <a:xfrm>
              <a:off x="1584" y="2784"/>
              <a:ext cx="4000" cy="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Oval 6">
              <a:extLst>
                <a:ext uri="{FF2B5EF4-FFF2-40B4-BE49-F238E27FC236}">
                  <a16:creationId xmlns:a16="http://schemas.microsoft.com/office/drawing/2014/main" id="{0A9AD1D2-D9EC-1848-ABBF-30807DAAC527}"/>
                </a:ext>
              </a:extLst>
            </p:cNvPr>
            <p:cNvSpPr>
              <a:spLocks noChangeArrowheads="1"/>
            </p:cNvSpPr>
            <p:nvPr/>
          </p:nvSpPr>
          <p:spPr bwMode="auto">
            <a:xfrm>
              <a:off x="2736" y="3600"/>
              <a:ext cx="1872" cy="384"/>
            </a:xfrm>
            <a:prstGeom prst="ellipse">
              <a:avLst/>
            </a:prstGeom>
            <a:noFill/>
            <a:ln w="635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sz="1800"/>
            </a:p>
          </p:txBody>
        </p:sp>
      </p:grpSp>
      <p:grpSp>
        <p:nvGrpSpPr>
          <p:cNvPr id="19462" name="Group 7">
            <a:extLst>
              <a:ext uri="{FF2B5EF4-FFF2-40B4-BE49-F238E27FC236}">
                <a16:creationId xmlns:a16="http://schemas.microsoft.com/office/drawing/2014/main" id="{6A5A3762-999E-A741-8FBE-5FA41FD8DA5F}"/>
              </a:ext>
            </a:extLst>
          </p:cNvPr>
          <p:cNvGrpSpPr>
            <a:grpSpLocks/>
          </p:cNvGrpSpPr>
          <p:nvPr/>
        </p:nvGrpSpPr>
        <p:grpSpPr bwMode="auto">
          <a:xfrm>
            <a:off x="1768974" y="5390161"/>
            <a:ext cx="2246650" cy="393650"/>
            <a:chOff x="1056" y="3648"/>
            <a:chExt cx="2304" cy="384"/>
          </a:xfrm>
        </p:grpSpPr>
        <p:sp>
          <p:nvSpPr>
            <p:cNvPr id="19463" name="Rectangle 8">
              <a:extLst>
                <a:ext uri="{FF2B5EF4-FFF2-40B4-BE49-F238E27FC236}">
                  <a16:creationId xmlns:a16="http://schemas.microsoft.com/office/drawing/2014/main" id="{83A58366-592C-D14B-99FD-C02A2700E762}"/>
                </a:ext>
              </a:extLst>
            </p:cNvPr>
            <p:cNvSpPr>
              <a:spLocks noChangeArrowheads="1"/>
            </p:cNvSpPr>
            <p:nvPr/>
          </p:nvSpPr>
          <p:spPr bwMode="auto">
            <a:xfrm>
              <a:off x="1056" y="3648"/>
              <a:ext cx="38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sz="1800"/>
            </a:p>
          </p:txBody>
        </p:sp>
        <p:sp>
          <p:nvSpPr>
            <p:cNvPr id="19464" name="Rectangle 9">
              <a:extLst>
                <a:ext uri="{FF2B5EF4-FFF2-40B4-BE49-F238E27FC236}">
                  <a16:creationId xmlns:a16="http://schemas.microsoft.com/office/drawing/2014/main" id="{3631A690-6B84-964D-A6FC-002493DD4AE8}"/>
                </a:ext>
              </a:extLst>
            </p:cNvPr>
            <p:cNvSpPr>
              <a:spLocks noChangeArrowheads="1"/>
            </p:cNvSpPr>
            <p:nvPr/>
          </p:nvSpPr>
          <p:spPr bwMode="auto">
            <a:xfrm>
              <a:off x="2736" y="3648"/>
              <a:ext cx="624" cy="3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1pPr>
              <a:lvl2pPr marL="742950" indent="-28575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2pPr>
              <a:lvl3pPr marL="11430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3pPr>
              <a:lvl4pPr marL="16002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4pPr>
              <a:lvl5pPr marL="2057400" indent="-228600">
                <a:spcBef>
                  <a:spcPts val="500"/>
                </a:spcBef>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5pPr>
              <a:lvl6pPr marL="25146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6pPr>
              <a:lvl7pPr marL="29718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7pPr>
              <a:lvl8pPr marL="34290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8pPr>
              <a:lvl9pPr marL="3886200" indent="-228600" eaLnBrk="0" fontAlgn="base" hangingPunct="0">
                <a:spcBef>
                  <a:spcPts val="500"/>
                </a:spcBef>
                <a:spcAft>
                  <a:spcPct val="0"/>
                </a:spcAft>
                <a:buClr>
                  <a:srgbClr val="800080"/>
                </a:buClr>
                <a:buSzPct val="55000"/>
                <a:buFont typeface="Wingdings" pitchFamily="2" charset="2"/>
                <a:buChar char="n"/>
                <a:defRPr sz="2000">
                  <a:solidFill>
                    <a:schemeClr val="tx1"/>
                  </a:solidFill>
                  <a:latin typeface="Verdana" panose="020B0604030504040204" pitchFamily="34" charset="0"/>
                  <a:cs typeface="Times New Roman" panose="02020603050405020304" pitchFamily="18" charset="0"/>
                </a:defRPr>
              </a:lvl9pPr>
            </a:lstStyle>
            <a:p>
              <a:pPr eaLnBrk="1" hangingPunct="1"/>
              <a:endParaRPr lang="en-GB" altLang="en-US" sz="1800"/>
            </a:p>
          </p:txBody>
        </p:sp>
      </p:grpSp>
    </p:spTree>
    <p:extLst>
      <p:ext uri="{BB962C8B-B14F-4D97-AF65-F5344CB8AC3E}">
        <p14:creationId xmlns:p14="http://schemas.microsoft.com/office/powerpoint/2010/main" val="3099215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4" name="Rectangle 4">
            <a:extLst>
              <a:ext uri="{FF2B5EF4-FFF2-40B4-BE49-F238E27FC236}">
                <a16:creationId xmlns:a16="http://schemas.microsoft.com/office/drawing/2014/main" id="{24A7FFD0-5D8A-2146-B60F-FB6FC9D9C7CC}"/>
              </a:ext>
            </a:extLst>
          </p:cNvPr>
          <p:cNvSpPr>
            <a:spLocks noGrp="1" noChangeArrowheads="1"/>
          </p:cNvSpPr>
          <p:nvPr>
            <p:ph type="title"/>
          </p:nvPr>
        </p:nvSpPr>
        <p:spPr/>
        <p:txBody>
          <a:bodyPr>
            <a:normAutofit/>
          </a:bodyPr>
          <a:lstStyle/>
          <a:p>
            <a:pPr eaLnBrk="1" hangingPunct="1"/>
            <a:r>
              <a:rPr lang="en-GB" altLang="en-US" dirty="0"/>
              <a:t>print()</a:t>
            </a:r>
            <a:endParaRPr lang="en-US" altLang="en-US" dirty="0"/>
          </a:p>
        </p:txBody>
      </p:sp>
      <p:sp>
        <p:nvSpPr>
          <p:cNvPr id="20483" name="Rectangle 3">
            <a:extLst>
              <a:ext uri="{FF2B5EF4-FFF2-40B4-BE49-F238E27FC236}">
                <a16:creationId xmlns:a16="http://schemas.microsoft.com/office/drawing/2014/main" id="{8D9A7B65-ECEC-8F44-9E7F-F19443776933}"/>
              </a:ext>
            </a:extLst>
          </p:cNvPr>
          <p:cNvSpPr>
            <a:spLocks noGrp="1" noChangeArrowheads="1"/>
          </p:cNvSpPr>
          <p:nvPr>
            <p:ph type="body" sz="quarter" idx="14"/>
          </p:nvPr>
        </p:nvSpPr>
        <p:spPr>
          <a:xfrm>
            <a:off x="522287" y="1562399"/>
            <a:ext cx="10652114" cy="4674268"/>
          </a:xfrm>
          <a:extLst>
            <a:ext uri="{91240B29-F687-4F45-9708-019B960494DF}">
              <a14:hiddenLine xmlns:a14="http://schemas.microsoft.com/office/drawing/2010/main" w="9525">
                <a:solidFill>
                  <a:srgbClr val="000000"/>
                </a:solidFill>
                <a:round/>
                <a:headEnd/>
                <a:tailEnd/>
              </a14:hiddenLine>
            </a:ext>
          </a:extLst>
        </p:spPr>
        <p:txBody>
          <a:bodyPr vert="horz" wrap="square" lIns="81000" tIns="42120" rIns="81000" bIns="42120" rtlCol="0">
            <a:spAutoFit/>
          </a:bodyPr>
          <a:lstStyle/>
          <a:p>
            <a:pPr marL="305753" indent="-305753" defTabSz="404336">
              <a:buFont typeface="Arial" panose="020B0604020202020204" pitchFamily="34" charset="0"/>
              <a:buChar char="•"/>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print</a:t>
            </a:r>
            <a:r>
              <a:rPr lang="en-GB" altLang="en-US" sz="1800" dirty="0"/>
              <a:t> : Produces text output on the console.</a:t>
            </a:r>
          </a:p>
          <a:p>
            <a:pPr marL="305753" indent="-305753" defTabSz="404336">
              <a:buFont typeface="Arial" panose="020B0604020202020204" pitchFamily="34" charset="0"/>
              <a:buChar char="•"/>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t>Syntax:</a:t>
            </a:r>
          </a:p>
          <a:p>
            <a:pPr marL="665797" lvl="1" indent="-254317" defTabSz="404336">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print ("</a:t>
            </a:r>
            <a:r>
              <a:rPr lang="en-GB" altLang="en-US" sz="1800" b="1" i="1" dirty="0"/>
              <a:t>Message</a:t>
            </a:r>
            <a:r>
              <a:rPr lang="en-GB" altLang="en-US" sz="1800" dirty="0">
                <a:latin typeface="Courier New" panose="02070309020205020404" pitchFamily="49" charset="0"/>
              </a:rPr>
              <a:t>”)</a:t>
            </a:r>
          </a:p>
          <a:p>
            <a:pPr marL="665797" lvl="1" indent="-254317" defTabSz="404336">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print (</a:t>
            </a:r>
            <a:r>
              <a:rPr lang="en-GB" altLang="en-US" sz="1800" b="1" i="1" dirty="0"/>
              <a:t>Expression)</a:t>
            </a:r>
            <a:endParaRPr lang="en-GB" altLang="en-US" sz="1800" dirty="0">
              <a:latin typeface="Courier New" panose="02070309020205020404" pitchFamily="49" charset="0"/>
            </a:endParaRPr>
          </a:p>
          <a:p>
            <a:pPr marL="665797" lvl="1" indent="-254317" defTabSz="404336">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t>Prints the given text message or expression value on the console, and moves the cursor down to the next line.</a:t>
            </a:r>
          </a:p>
          <a:p>
            <a:pPr marL="665797" lvl="1" indent="-254317" defTabSz="404336">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print (</a:t>
            </a:r>
            <a:r>
              <a:rPr lang="en-GB" altLang="en-US" sz="1800" b="1" i="1" dirty="0"/>
              <a:t>Item1</a:t>
            </a:r>
            <a:r>
              <a:rPr lang="en-GB" altLang="en-US" sz="1800" b="1" dirty="0">
                <a:solidFill>
                  <a:srgbClr val="800000"/>
                </a:solidFill>
                <a:latin typeface="Courier New" panose="02070309020205020404" pitchFamily="49" charset="0"/>
              </a:rPr>
              <a:t>, </a:t>
            </a:r>
            <a:r>
              <a:rPr lang="en-GB" altLang="en-US" sz="1800" b="1" i="1" dirty="0"/>
              <a:t>Item2</a:t>
            </a:r>
            <a:r>
              <a:rPr lang="en-GB" altLang="en-US" sz="1800" b="1" dirty="0">
                <a:solidFill>
                  <a:srgbClr val="800000"/>
                </a:solidFill>
                <a:latin typeface="Courier New" panose="02070309020205020404" pitchFamily="49" charset="0"/>
              </a:rPr>
              <a:t>, </a:t>
            </a:r>
            <a:r>
              <a:rPr lang="en-GB" altLang="en-US" sz="1800" dirty="0"/>
              <a:t>...</a:t>
            </a:r>
            <a:r>
              <a:rPr lang="en-GB" altLang="en-US" sz="1800" b="1" dirty="0">
                <a:solidFill>
                  <a:srgbClr val="800000"/>
                </a:solidFill>
                <a:latin typeface="Courier New" panose="02070309020205020404" pitchFamily="49" charset="0"/>
              </a:rPr>
              <a:t>, </a:t>
            </a:r>
            <a:r>
              <a:rPr lang="en-GB" altLang="en-US" sz="1800" b="1" i="1" dirty="0" err="1"/>
              <a:t>ItemN</a:t>
            </a:r>
            <a:r>
              <a:rPr lang="en-GB" altLang="en-US" sz="1800" b="1" i="1" dirty="0"/>
              <a:t>)</a:t>
            </a:r>
            <a:endParaRPr lang="en-GB" altLang="en-US" sz="1800" b="1" dirty="0">
              <a:solidFill>
                <a:srgbClr val="800000"/>
              </a:solidFill>
              <a:latin typeface="Courier New" panose="02070309020205020404" pitchFamily="49" charset="0"/>
            </a:endParaRPr>
          </a:p>
          <a:p>
            <a:pPr marL="665797" lvl="1" indent="-254317" defTabSz="404336">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t>Prints several messages and/or expressions on the same line.</a:t>
            </a:r>
          </a:p>
          <a:p>
            <a:pPr marL="305753" indent="-305753" defTabSz="404336">
              <a:buFont typeface="Arial" panose="020B0604020202020204" pitchFamily="34" charset="0"/>
              <a:buChar char="•"/>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t>Examples:</a:t>
            </a:r>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	print ("Hello, world!”)</a:t>
            </a:r>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	age = 45</a:t>
            </a:r>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	print ("You have", 65 - age, "years until retirement”)</a:t>
            </a:r>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t>Output:</a:t>
            </a:r>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endParaRPr lang="en-GB" altLang="en-US" sz="1800" dirty="0"/>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b="1" dirty="0">
                <a:latin typeface="Courier New" panose="02070309020205020404" pitchFamily="49" charset="0"/>
              </a:rPr>
              <a:t>	</a:t>
            </a:r>
            <a:r>
              <a:rPr lang="en-GB" altLang="en-US" sz="1800" dirty="0">
                <a:latin typeface="Courier New" panose="02070309020205020404" pitchFamily="49" charset="0"/>
              </a:rPr>
              <a:t>Hello, world!</a:t>
            </a:r>
          </a:p>
          <a:p>
            <a:pPr marL="665797" lvl="1" indent="-254317" defTabSz="404336">
              <a:lnSpc>
                <a:spcPct val="70000"/>
              </a:lnSpc>
              <a:buSzPct val="70000"/>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1800" dirty="0">
                <a:latin typeface="Courier New" panose="02070309020205020404" pitchFamily="49" charset="0"/>
              </a:rPr>
              <a:t>	You have 20 years until retirement</a:t>
            </a:r>
          </a:p>
        </p:txBody>
      </p:sp>
    </p:spTree>
    <p:extLst>
      <p:ext uri="{BB962C8B-B14F-4D97-AF65-F5344CB8AC3E}">
        <p14:creationId xmlns:p14="http://schemas.microsoft.com/office/powerpoint/2010/main" val="1416093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9CF6EEB7-AD95-FA40-AB42-F660575A64D1}"/>
              </a:ext>
            </a:extLst>
          </p:cNvPr>
          <p:cNvSpPr>
            <a:spLocks noGrp="1" noChangeArrowheads="1"/>
          </p:cNvSpPr>
          <p:nvPr>
            <p:ph type="title"/>
          </p:nvPr>
        </p:nvSpPr>
        <p:spPr/>
        <p:txBody>
          <a:bodyPr>
            <a:normAutofit/>
          </a:bodyPr>
          <a:lstStyle/>
          <a:p>
            <a:r>
              <a:rPr lang="en-GB" altLang="en-US" dirty="0"/>
              <a:t>input()</a:t>
            </a:r>
            <a:endParaRPr lang="en-US" altLang="en-US" dirty="0"/>
          </a:p>
        </p:txBody>
      </p:sp>
      <p:sp>
        <p:nvSpPr>
          <p:cNvPr id="22531" name="Rectangle 2">
            <a:extLst>
              <a:ext uri="{FF2B5EF4-FFF2-40B4-BE49-F238E27FC236}">
                <a16:creationId xmlns:a16="http://schemas.microsoft.com/office/drawing/2014/main" id="{48808D93-DDDF-C945-815A-7EC3542B894C}"/>
              </a:ext>
            </a:extLst>
          </p:cNvPr>
          <p:cNvSpPr>
            <a:spLocks noGrp="1" noChangeArrowheads="1"/>
          </p:cNvSpPr>
          <p:nvPr>
            <p:ph type="body" sz="quarter" idx="14"/>
          </p:nvPr>
        </p:nvSpPr>
        <p:spPr>
          <a:xfrm>
            <a:off x="522287" y="1562399"/>
            <a:ext cx="10652114" cy="4917411"/>
          </a:xfrm>
          <a:extLst>
            <a:ext uri="{91240B29-F687-4F45-9708-019B960494DF}">
              <a14:hiddenLine xmlns:a14="http://schemas.microsoft.com/office/drawing/2010/main" w="9525">
                <a:solidFill>
                  <a:srgbClr val="000000"/>
                </a:solidFill>
                <a:round/>
                <a:headEnd/>
                <a:tailEnd/>
              </a14:hiddenLine>
            </a:ext>
          </a:extLst>
        </p:spPr>
        <p:txBody>
          <a:bodyPr vert="horz" wrap="square" lIns="81000" tIns="42120" rIns="81000" bIns="42120" rtlCol="0">
            <a:spAutoFit/>
          </a:bodyPr>
          <a:lstStyle/>
          <a:p>
            <a:pPr marL="305753" indent="-305753" defTabSz="404336">
              <a:buFont typeface="Arial" panose="020B0604020202020204" pitchFamily="34" charset="0"/>
              <a:buChar char="•"/>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US" altLang="en-US" dirty="0">
                <a:latin typeface="Courier New" panose="02070309020205020404" pitchFamily="49" charset="0"/>
              </a:rPr>
              <a:t>input</a:t>
            </a:r>
            <a:r>
              <a:rPr lang="en-US" altLang="en-US" dirty="0"/>
              <a:t>(): Reads a number from user input.</a:t>
            </a:r>
          </a:p>
          <a:p>
            <a:pPr marL="665797" lvl="1" indent="-254317" defTabSz="404336">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US" altLang="en-US" dirty="0"/>
              <a:t>You can assign (store) the result of </a:t>
            </a:r>
            <a:r>
              <a:rPr lang="en-US" altLang="en-US" dirty="0">
                <a:latin typeface="Courier New" panose="02070309020205020404" pitchFamily="49" charset="0"/>
              </a:rPr>
              <a:t>input</a:t>
            </a:r>
            <a:r>
              <a:rPr lang="en-US" altLang="en-US" dirty="0"/>
              <a:t> into a variable.</a:t>
            </a:r>
          </a:p>
          <a:p>
            <a:pPr marL="665797" lvl="1" indent="-254317" defTabSz="404336">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US" altLang="en-US" dirty="0"/>
              <a:t>Example:</a:t>
            </a:r>
          </a:p>
          <a:p>
            <a:pPr marL="809797" lvl="2" indent="-254317" defTabSz="404336">
              <a:lnSpc>
                <a:spcPct val="6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US" altLang="en-US" sz="2400" b="1" dirty="0">
                <a:latin typeface="Courier New" panose="02070309020205020404" pitchFamily="49" charset="0"/>
              </a:rPr>
              <a:t>	age = input("How old are you? ")</a:t>
            </a:r>
          </a:p>
          <a:p>
            <a:pPr marL="809797" lvl="2" indent="-254317" defTabSz="404336">
              <a:lnSpc>
                <a:spcPct val="6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US" altLang="en-US" sz="2400" dirty="0">
                <a:latin typeface="Courier New" panose="02070309020205020404" pitchFamily="49" charset="0"/>
              </a:rPr>
              <a:t>	print ("Your age is", age)</a:t>
            </a:r>
          </a:p>
          <a:p>
            <a:pPr marL="809797" lvl="2" indent="-254317" defTabSz="404336">
              <a:lnSpc>
                <a:spcPct val="6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US" altLang="en-US" sz="2400" dirty="0">
                <a:latin typeface="Courier New" panose="02070309020205020404" pitchFamily="49" charset="0"/>
              </a:rPr>
              <a:t>	</a:t>
            </a:r>
            <a:r>
              <a:rPr lang="en-GB" altLang="en-US" sz="2400" dirty="0">
                <a:latin typeface="Courier New" panose="02070309020205020404" pitchFamily="49" charset="0"/>
              </a:rPr>
              <a:t>print ("You have", 65 - age, "years until retirement”)</a:t>
            </a:r>
          </a:p>
          <a:p>
            <a:pPr marL="665797" lvl="1" indent="-254317" defTabSz="404336">
              <a:lnSpc>
                <a:spcPct val="7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endParaRPr lang="en-GB" altLang="en-US" dirty="0">
              <a:latin typeface="Courier New" panose="02070309020205020404" pitchFamily="49" charset="0"/>
            </a:endParaRPr>
          </a:p>
          <a:p>
            <a:pPr marL="411480" lvl="1" indent="0" defTabSz="404336">
              <a:lnSpc>
                <a:spcPct val="70000"/>
              </a:lnSpc>
              <a:buNone/>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dirty="0"/>
              <a:t>  Output:</a:t>
            </a:r>
          </a:p>
          <a:p>
            <a:pPr marL="665797" lvl="1" indent="-254317" defTabSz="404336">
              <a:lnSpc>
                <a:spcPct val="7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endParaRPr lang="en-GB" altLang="en-US" dirty="0"/>
          </a:p>
          <a:p>
            <a:pPr marL="555480" lvl="2" indent="0" defTabSz="404336">
              <a:lnSpc>
                <a:spcPct val="60000"/>
              </a:lnSpc>
              <a:buNone/>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2400" b="1" dirty="0">
                <a:latin typeface="Courier New" panose="02070309020205020404" pitchFamily="49" charset="0"/>
              </a:rPr>
              <a:t>	</a:t>
            </a:r>
            <a:r>
              <a:rPr lang="en-GB" altLang="en-US" sz="2400" dirty="0">
                <a:latin typeface="Courier New" panose="02070309020205020404" pitchFamily="49" charset="0"/>
              </a:rPr>
              <a:t>How old are you? </a:t>
            </a:r>
            <a:r>
              <a:rPr lang="en-GB" altLang="en-US" sz="2400" b="1" u="sng" dirty="0">
                <a:latin typeface="Courier New" panose="02070309020205020404" pitchFamily="49" charset="0"/>
              </a:rPr>
              <a:t>53</a:t>
            </a:r>
          </a:p>
          <a:p>
            <a:pPr marL="555480" lvl="2" indent="0" defTabSz="404336">
              <a:lnSpc>
                <a:spcPct val="60000"/>
              </a:lnSpc>
              <a:buNone/>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2400" dirty="0">
                <a:latin typeface="Courier New" panose="02070309020205020404" pitchFamily="49" charset="0"/>
              </a:rPr>
              <a:t>	Your age is 53</a:t>
            </a:r>
          </a:p>
          <a:p>
            <a:pPr marL="555480" lvl="2" indent="0" defTabSz="404336">
              <a:lnSpc>
                <a:spcPct val="60000"/>
              </a:lnSpc>
              <a:buNone/>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r>
              <a:rPr lang="en-GB" altLang="en-US" sz="2400" dirty="0">
                <a:latin typeface="Courier New" panose="02070309020205020404" pitchFamily="49" charset="0"/>
              </a:rPr>
              <a:t>	You have 12 years until retirement</a:t>
            </a:r>
          </a:p>
          <a:p>
            <a:pPr marL="665797" lvl="1" indent="-254317" defTabSz="404336">
              <a:lnSpc>
                <a:spcPct val="6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endParaRPr lang="en-GB" altLang="en-US" dirty="0">
              <a:latin typeface="Courier New" panose="02070309020205020404" pitchFamily="49" charset="0"/>
            </a:endParaRPr>
          </a:p>
          <a:p>
            <a:pPr marL="665797" lvl="1" indent="-254317" defTabSz="404336">
              <a:lnSpc>
                <a:spcPct val="6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endParaRPr lang="en-GB" altLang="en-US" dirty="0"/>
          </a:p>
          <a:p>
            <a:pPr marL="305753" indent="-305753" defTabSz="404336">
              <a:lnSpc>
                <a:spcPct val="60000"/>
              </a:lnSpc>
              <a:tabLst>
                <a:tab pos="408623" algn="l"/>
                <a:tab pos="820103" algn="l"/>
                <a:tab pos="1231583" algn="l"/>
                <a:tab pos="1643063" algn="l"/>
                <a:tab pos="2054543" algn="l"/>
                <a:tab pos="2466023" algn="l"/>
                <a:tab pos="2877503" algn="l"/>
                <a:tab pos="3288983" algn="l"/>
                <a:tab pos="3700463" algn="l"/>
                <a:tab pos="4111943" algn="l"/>
                <a:tab pos="4523423" algn="l"/>
                <a:tab pos="4934903" algn="l"/>
                <a:tab pos="5346383" algn="l"/>
                <a:tab pos="5757863" algn="l"/>
                <a:tab pos="6169343" algn="l"/>
                <a:tab pos="6580823" algn="l"/>
                <a:tab pos="6992303" algn="l"/>
                <a:tab pos="7403783" algn="l"/>
                <a:tab pos="7815263" algn="l"/>
                <a:tab pos="8226743" algn="l"/>
              </a:tabLst>
            </a:pPr>
            <a:endParaRPr lang="en-GB" altLang="en-US" dirty="0"/>
          </a:p>
        </p:txBody>
      </p:sp>
    </p:spTree>
    <p:extLst>
      <p:ext uri="{BB962C8B-B14F-4D97-AF65-F5344CB8AC3E}">
        <p14:creationId xmlns:p14="http://schemas.microsoft.com/office/powerpoint/2010/main" val="2440209043"/>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F39F-C1D6-4D7A-853E-59591FAFE274}"/>
              </a:ext>
            </a:extLst>
          </p:cNvPr>
          <p:cNvSpPr>
            <a:spLocks noGrp="1"/>
          </p:cNvSpPr>
          <p:nvPr>
            <p:ph type="title"/>
          </p:nvPr>
        </p:nvSpPr>
        <p:spPr/>
        <p:txBody>
          <a:bodyPr/>
          <a:lstStyle/>
          <a:p>
            <a:r>
              <a:rPr lang="en-GB" dirty="0"/>
              <a:t>Next Session! </a:t>
            </a:r>
          </a:p>
        </p:txBody>
      </p:sp>
      <p:sp>
        <p:nvSpPr>
          <p:cNvPr id="3" name="Text Placeholder 2">
            <a:extLst>
              <a:ext uri="{FF2B5EF4-FFF2-40B4-BE49-F238E27FC236}">
                <a16:creationId xmlns:a16="http://schemas.microsoft.com/office/drawing/2014/main" id="{64421E45-5A51-45FC-B0FA-FA25C53C036E}"/>
              </a:ext>
            </a:extLst>
          </p:cNvPr>
          <p:cNvSpPr>
            <a:spLocks noGrp="1"/>
          </p:cNvSpPr>
          <p:nvPr>
            <p:ph type="body" sz="quarter" idx="14"/>
          </p:nvPr>
        </p:nvSpPr>
        <p:spPr/>
        <p:txBody>
          <a:bodyPr/>
          <a:lstStyle/>
          <a:p>
            <a:pPr marL="342900" indent="-342900">
              <a:lnSpc>
                <a:spcPct val="150000"/>
              </a:lnSpc>
              <a:buFont typeface="Arial" panose="020B0604020202020204" pitchFamily="34" charset="0"/>
              <a:buChar char="•"/>
            </a:pPr>
            <a:r>
              <a:rPr lang="en-GB" dirty="0"/>
              <a:t>Basics of Python </a:t>
            </a:r>
          </a:p>
          <a:p>
            <a:pPr marL="342900" indent="-342900">
              <a:lnSpc>
                <a:spcPct val="150000"/>
              </a:lnSpc>
              <a:buFont typeface="Arial" panose="020B0604020202020204" pitchFamily="34" charset="0"/>
              <a:buChar char="•"/>
            </a:pPr>
            <a:r>
              <a:rPr lang="en-GB" dirty="0"/>
              <a:t>Variables and data types</a:t>
            </a:r>
          </a:p>
          <a:p>
            <a:pPr marL="342900" indent="-342900">
              <a:lnSpc>
                <a:spcPct val="150000"/>
              </a:lnSpc>
              <a:buFont typeface="Arial" panose="020B0604020202020204" pitchFamily="34" charset="0"/>
              <a:buChar char="•"/>
            </a:pPr>
            <a:r>
              <a:rPr lang="en-GB" dirty="0"/>
              <a:t>Control structures</a:t>
            </a:r>
          </a:p>
          <a:p>
            <a:pPr marL="774900" lvl="1" indent="-342900">
              <a:lnSpc>
                <a:spcPct val="150000"/>
              </a:lnSpc>
              <a:buFont typeface="Arial" panose="020B0604020202020204" pitchFamily="34" charset="0"/>
              <a:buChar char="•"/>
            </a:pPr>
            <a:r>
              <a:rPr lang="en-GB" dirty="0"/>
              <a:t>Loops</a:t>
            </a:r>
          </a:p>
          <a:p>
            <a:pPr marL="774900" lvl="1" indent="-342900">
              <a:lnSpc>
                <a:spcPct val="150000"/>
              </a:lnSpc>
              <a:buFont typeface="Arial" panose="020B0604020202020204" pitchFamily="34" charset="0"/>
              <a:buChar char="•"/>
            </a:pPr>
            <a:r>
              <a:rPr lang="en-GB" dirty="0"/>
              <a:t>Switches </a:t>
            </a:r>
          </a:p>
          <a:p>
            <a:pPr marL="774900" lvl="1" indent="-342900">
              <a:lnSpc>
                <a:spcPct val="150000"/>
              </a:lnSpc>
              <a:buFont typeface="Arial" panose="020B0604020202020204" pitchFamily="34" charset="0"/>
              <a:buChar char="•"/>
            </a:pPr>
            <a:r>
              <a:rPr lang="en-GB" dirty="0"/>
              <a:t>Conditions</a:t>
            </a:r>
          </a:p>
        </p:txBody>
      </p:sp>
    </p:spTree>
    <p:extLst>
      <p:ext uri="{BB962C8B-B14F-4D97-AF65-F5344CB8AC3E}">
        <p14:creationId xmlns:p14="http://schemas.microsoft.com/office/powerpoint/2010/main" val="1712829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 And A GIFs - Get the best GIF on GIPHY">
            <a:extLst>
              <a:ext uri="{FF2B5EF4-FFF2-40B4-BE49-F238E27FC236}">
                <a16:creationId xmlns:a16="http://schemas.microsoft.com/office/drawing/2014/main" id="{E8724DE2-8FE7-4261-AA01-D2D21E18E3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170828" y="460587"/>
            <a:ext cx="738704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2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B899AC-DA49-4135-8B22-88804C6AD26A}"/>
              </a:ext>
            </a:extLst>
          </p:cNvPr>
          <p:cNvSpPr>
            <a:spLocks noGrp="1"/>
          </p:cNvSpPr>
          <p:nvPr>
            <p:ph type="title"/>
          </p:nvPr>
        </p:nvSpPr>
        <p:spPr>
          <a:xfrm>
            <a:off x="616800" y="1141104"/>
            <a:ext cx="5479200" cy="720000"/>
          </a:xfrm>
        </p:spPr>
        <p:txBody>
          <a:bodyPr>
            <a:normAutofit/>
          </a:bodyPr>
          <a:lstStyle/>
          <a:p>
            <a:r>
              <a:rPr lang="en-GB" sz="4400" dirty="0">
                <a:solidFill>
                  <a:schemeClr val="bg1"/>
                </a:solidFill>
              </a:rPr>
              <a:t>Problem Solving </a:t>
            </a:r>
          </a:p>
        </p:txBody>
      </p:sp>
      <p:pic>
        <p:nvPicPr>
          <p:cNvPr id="1026" name="Picture 2" descr="You cannot be a problem solver if problems do not first exist. -  areUXperienced?">
            <a:extLst>
              <a:ext uri="{FF2B5EF4-FFF2-40B4-BE49-F238E27FC236}">
                <a16:creationId xmlns:a16="http://schemas.microsoft.com/office/drawing/2014/main" id="{EABA591F-D039-46FE-9A70-4DBEE823640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48272" y="2796672"/>
            <a:ext cx="4614672" cy="234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708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57EB0-2096-45ED-AE35-E2DD7FEBA7FC}"/>
              </a:ext>
            </a:extLst>
          </p:cNvPr>
          <p:cNvSpPr>
            <a:spLocks noGrp="1"/>
          </p:cNvSpPr>
          <p:nvPr>
            <p:ph type="title"/>
          </p:nvPr>
        </p:nvSpPr>
        <p:spPr/>
        <p:txBody>
          <a:bodyPr>
            <a:normAutofit fontScale="90000"/>
          </a:bodyPr>
          <a:lstStyle/>
          <a:p>
            <a:r>
              <a:rPr lang="en-GB" dirty="0"/>
              <a:t>Problem solving approaches </a:t>
            </a:r>
          </a:p>
        </p:txBody>
      </p:sp>
      <p:sp>
        <p:nvSpPr>
          <p:cNvPr id="3" name="Text Placeholder 2">
            <a:extLst>
              <a:ext uri="{FF2B5EF4-FFF2-40B4-BE49-F238E27FC236}">
                <a16:creationId xmlns:a16="http://schemas.microsoft.com/office/drawing/2014/main" id="{815FD1D7-3F43-4DDD-8700-D8DB5058626C}"/>
              </a:ext>
            </a:extLst>
          </p:cNvPr>
          <p:cNvSpPr>
            <a:spLocks noGrp="1"/>
          </p:cNvSpPr>
          <p:nvPr>
            <p:ph type="body" sz="quarter" idx="14"/>
          </p:nvPr>
        </p:nvSpPr>
        <p:spPr/>
        <p:txBody>
          <a:bodyPr vert="horz" lIns="0" tIns="331200" rIns="0" bIns="0" rtlCol="0" anchor="t">
            <a:normAutofit fontScale="92500" lnSpcReduction="20000"/>
          </a:bodyPr>
          <a:lstStyle/>
          <a:p>
            <a:pPr marL="342900" indent="-342900">
              <a:lnSpc>
                <a:spcPct val="150000"/>
              </a:lnSpc>
              <a:buFont typeface="Arial" panose="020B0604020202020204" pitchFamily="34" charset="0"/>
              <a:buChar char="•"/>
            </a:pPr>
            <a:r>
              <a:rPr lang="en-GB" b="1" dirty="0">
                <a:solidFill>
                  <a:schemeClr val="accent1">
                    <a:lumMod val="60000"/>
                    <a:lumOff val="40000"/>
                  </a:schemeClr>
                </a:solidFill>
              </a:rPr>
              <a:t>Hercule-Poirot approach</a:t>
            </a:r>
          </a:p>
          <a:p>
            <a:pPr marL="575945" lvl="2" indent="-215900">
              <a:lnSpc>
                <a:spcPct val="150000"/>
              </a:lnSpc>
            </a:pPr>
            <a:r>
              <a:rPr lang="en-GB" dirty="0"/>
              <a:t>Breakdown into smaller logical units</a:t>
            </a:r>
            <a:endParaRPr lang="en-GB" dirty="0">
              <a:cs typeface="Arial"/>
            </a:endParaRPr>
          </a:p>
          <a:p>
            <a:pPr marL="575945" lvl="2" indent="-215900">
              <a:lnSpc>
                <a:spcPct val="150000"/>
              </a:lnSpc>
            </a:pPr>
            <a:r>
              <a:rPr lang="en-GB" dirty="0"/>
              <a:t>Logically putting together evidence</a:t>
            </a:r>
            <a:endParaRPr lang="en-GB" dirty="0">
              <a:cs typeface="Arial"/>
            </a:endParaRPr>
          </a:p>
          <a:p>
            <a:pPr marL="342900" indent="-342900">
              <a:lnSpc>
                <a:spcPct val="150000"/>
              </a:lnSpc>
              <a:buFont typeface="Arial" panose="020B0604020202020204" pitchFamily="34" charset="0"/>
              <a:buChar char="•"/>
            </a:pPr>
            <a:r>
              <a:rPr lang="en-GB" b="1" dirty="0">
                <a:solidFill>
                  <a:schemeClr val="accent1">
                    <a:lumMod val="60000"/>
                    <a:lumOff val="40000"/>
                  </a:schemeClr>
                </a:solidFill>
              </a:rPr>
              <a:t>Jane-Marple approach</a:t>
            </a:r>
          </a:p>
          <a:p>
            <a:pPr marL="575945" lvl="2" indent="-215900">
              <a:lnSpc>
                <a:spcPct val="150000"/>
              </a:lnSpc>
            </a:pPr>
            <a:r>
              <a:rPr lang="en-GB" dirty="0"/>
              <a:t>Finding analogies relevant/similar to the problem at hand</a:t>
            </a:r>
            <a:endParaRPr lang="en-GB" dirty="0">
              <a:cs typeface="Arial"/>
            </a:endParaRPr>
          </a:p>
          <a:p>
            <a:pPr marL="342900" indent="-342900">
              <a:lnSpc>
                <a:spcPct val="150000"/>
              </a:lnSpc>
              <a:buFont typeface="Arial" panose="020B0604020202020204" pitchFamily="34" charset="0"/>
              <a:buChar char="•"/>
            </a:pPr>
            <a:r>
              <a:rPr lang="en-GB" b="1" dirty="0">
                <a:solidFill>
                  <a:schemeClr val="accent1">
                    <a:lumMod val="60000"/>
                    <a:lumOff val="40000"/>
                  </a:schemeClr>
                </a:solidFill>
              </a:rPr>
              <a:t>Hit and trial approach</a:t>
            </a:r>
          </a:p>
          <a:p>
            <a:pPr marL="575945" lvl="2" indent="-215900">
              <a:lnSpc>
                <a:spcPct val="150000"/>
              </a:lnSpc>
            </a:pPr>
            <a:r>
              <a:rPr lang="en-GB" dirty="0"/>
              <a:t>Brute force …</a:t>
            </a:r>
            <a:endParaRPr lang="en-GB" dirty="0">
              <a:cs typeface="Arial"/>
            </a:endParaRPr>
          </a:p>
          <a:p>
            <a:endParaRPr lang="en-GB" dirty="0"/>
          </a:p>
          <a:p>
            <a:pPr algn="ctr"/>
            <a:r>
              <a:rPr lang="en-GB" b="1" dirty="0">
                <a:solidFill>
                  <a:schemeClr val="accent2">
                    <a:lumMod val="75000"/>
                  </a:schemeClr>
                </a:solidFill>
              </a:rPr>
              <a:t>Can you find other </a:t>
            </a:r>
            <a:r>
              <a:rPr lang="en-GB" b="1">
                <a:solidFill>
                  <a:schemeClr val="accent2">
                    <a:lumMod val="75000"/>
                  </a:schemeClr>
                </a:solidFill>
              </a:rPr>
              <a:t>problem-solving</a:t>
            </a:r>
            <a:r>
              <a:rPr lang="en-GB" b="1" dirty="0">
                <a:solidFill>
                  <a:schemeClr val="accent2">
                    <a:lumMod val="75000"/>
                  </a:schemeClr>
                </a:solidFill>
              </a:rPr>
              <a:t> approaches?</a:t>
            </a:r>
            <a:endParaRPr lang="en-GB" b="1" dirty="0">
              <a:solidFill>
                <a:schemeClr val="accent2">
                  <a:lumMod val="75000"/>
                </a:schemeClr>
              </a:solidFill>
              <a:cs typeface="Arial"/>
            </a:endParaRPr>
          </a:p>
        </p:txBody>
      </p:sp>
    </p:spTree>
    <p:extLst>
      <p:ext uri="{BB962C8B-B14F-4D97-AF65-F5344CB8AC3E}">
        <p14:creationId xmlns:p14="http://schemas.microsoft.com/office/powerpoint/2010/main" val="369230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1000"/>
                                        <p:tgtEl>
                                          <p:spTgt spid="3">
                                            <p:txEl>
                                              <p:pRg st="8" end="8"/>
                                            </p:txEl>
                                          </p:spTgt>
                                        </p:tgtEl>
                                      </p:cBhvr>
                                    </p:animEffect>
                                    <p:anim calcmode="lin" valueType="num">
                                      <p:cBhvr>
                                        <p:cTn id="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C2AE-2417-4518-A0BE-698D0B3E4615}"/>
              </a:ext>
            </a:extLst>
          </p:cNvPr>
          <p:cNvSpPr>
            <a:spLocks noGrp="1"/>
          </p:cNvSpPr>
          <p:nvPr>
            <p:ph type="title"/>
          </p:nvPr>
        </p:nvSpPr>
        <p:spPr/>
        <p:txBody>
          <a:bodyPr/>
          <a:lstStyle/>
          <a:p>
            <a:r>
              <a:rPr lang="en-GB" dirty="0"/>
              <a:t>Visualise it …</a:t>
            </a:r>
          </a:p>
        </p:txBody>
      </p:sp>
      <p:sp>
        <p:nvSpPr>
          <p:cNvPr id="3" name="Text Placeholder 2">
            <a:extLst>
              <a:ext uri="{FF2B5EF4-FFF2-40B4-BE49-F238E27FC236}">
                <a16:creationId xmlns:a16="http://schemas.microsoft.com/office/drawing/2014/main" id="{700639BC-09A2-42BF-A5FB-8BEFFFD3FD50}"/>
              </a:ext>
            </a:extLst>
          </p:cNvPr>
          <p:cNvSpPr>
            <a:spLocks noGrp="1"/>
          </p:cNvSpPr>
          <p:nvPr>
            <p:ph type="body" sz="quarter" idx="14"/>
          </p:nvPr>
        </p:nvSpPr>
        <p:spPr/>
        <p:txBody>
          <a:bodyPr/>
          <a:lstStyle/>
          <a:p>
            <a:pPr algn="ctr">
              <a:lnSpc>
                <a:spcPct val="150000"/>
              </a:lnSpc>
            </a:pPr>
            <a:r>
              <a:rPr lang="en-GB" dirty="0"/>
              <a:t>“While thinking about your solution is useful, writing it down even more so for two reasons. First, once written an idea can be retrieved. The second reason is that writing something down requires thinking very clearly about it”</a:t>
            </a:r>
          </a:p>
          <a:p>
            <a:pPr algn="r">
              <a:lnSpc>
                <a:spcPct val="150000"/>
              </a:lnSpc>
            </a:pPr>
            <a:endParaRPr lang="en-GB" sz="1600" b="1" dirty="0"/>
          </a:p>
          <a:p>
            <a:pPr algn="r">
              <a:lnSpc>
                <a:spcPct val="150000"/>
              </a:lnSpc>
            </a:pPr>
            <a:endParaRPr lang="en-GB" sz="1600" b="1" dirty="0"/>
          </a:p>
          <a:p>
            <a:pPr algn="r"/>
            <a:r>
              <a:rPr lang="en-GB" sz="1600" b="1" dirty="0"/>
              <a:t>How to think like a programmer. (2008)</a:t>
            </a:r>
          </a:p>
          <a:p>
            <a:endParaRPr lang="en-GB" dirty="0"/>
          </a:p>
        </p:txBody>
      </p:sp>
    </p:spTree>
    <p:extLst>
      <p:ext uri="{BB962C8B-B14F-4D97-AF65-F5344CB8AC3E}">
        <p14:creationId xmlns:p14="http://schemas.microsoft.com/office/powerpoint/2010/main" val="2998684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149-BA21-4596-A62F-7BC85496ADCD}"/>
              </a:ext>
            </a:extLst>
          </p:cNvPr>
          <p:cNvSpPr>
            <a:spLocks noGrp="1"/>
          </p:cNvSpPr>
          <p:nvPr>
            <p:ph type="title"/>
          </p:nvPr>
        </p:nvSpPr>
        <p:spPr/>
        <p:txBody>
          <a:bodyPr>
            <a:normAutofit/>
          </a:bodyPr>
          <a:lstStyle/>
          <a:p>
            <a:r>
              <a:rPr lang="en-GB" dirty="0"/>
              <a:t>Example (Decomposition)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B798AE5-0719-4ACD-A74F-21B2171308E1}"/>
                  </a:ext>
                </a:extLst>
              </p:cNvPr>
              <p:cNvSpPr>
                <a:spLocks noGrp="1"/>
              </p:cNvSpPr>
              <p:nvPr>
                <p:ph type="body" sz="quarter" idx="14"/>
              </p:nvPr>
            </p:nvSpPr>
            <p:spPr>
              <a:xfrm>
                <a:off x="521999" y="1763567"/>
                <a:ext cx="7518625" cy="3155905"/>
              </a:xfrm>
            </p:spPr>
            <p:txBody>
              <a:bodyPr>
                <a:noAutofit/>
              </a:bodyPr>
              <a:lstStyle/>
              <a:p>
                <a:pPr marL="385763" indent="-385763">
                  <a:lnSpc>
                    <a:spcPct val="150000"/>
                  </a:lnSpc>
                  <a:buClr>
                    <a:schemeClr val="accent1">
                      <a:lumMod val="60000"/>
                      <a:lumOff val="40000"/>
                    </a:schemeClr>
                  </a:buClr>
                  <a:buSzPct val="90000"/>
                  <a:buFont typeface="+mj-lt"/>
                  <a:buAutoNum type="arabicPeriod"/>
                </a:pPr>
                <a14:m>
                  <m:oMath xmlns:m="http://schemas.openxmlformats.org/officeDocument/2006/math">
                    <m:r>
                      <a:rPr lang="en-GB" sz="1800" i="1">
                        <a:latin typeface="Cambria Math" panose="02040503050406030204" pitchFamily="18" charset="0"/>
                      </a:rPr>
                      <m:t>𝑥</m:t>
                    </m:r>
                    <m:r>
                      <a:rPr lang="en-GB" sz="1800">
                        <a:latin typeface="Cambria Math" panose="02040503050406030204" pitchFamily="18" charset="0"/>
                      </a:rPr>
                      <m:t>=</m:t>
                    </m:r>
                    <m:f>
                      <m:fPr>
                        <m:ctrlPr>
                          <a:rPr lang="en-GB" sz="1800" i="1">
                            <a:latin typeface="Cambria Math" panose="02040503050406030204" pitchFamily="18" charset="0"/>
                          </a:rPr>
                        </m:ctrlPr>
                      </m:fPr>
                      <m:num>
                        <m:r>
                          <a:rPr lang="en-GB" sz="1800" i="1">
                            <a:latin typeface="Cambria Math" panose="02040503050406030204" pitchFamily="18" charset="0"/>
                          </a:rPr>
                          <m:t>−</m:t>
                        </m:r>
                        <m:r>
                          <a:rPr lang="en-GB" sz="1800" i="1">
                            <a:latin typeface="Cambria Math" panose="02040503050406030204" pitchFamily="18" charset="0"/>
                          </a:rPr>
                          <m:t>𝑏</m:t>
                        </m:r>
                        <m:r>
                          <a:rPr lang="en-GB" sz="1800">
                            <a:latin typeface="Cambria Math" panose="02040503050406030204" pitchFamily="18" charset="0"/>
                          </a:rPr>
                          <m:t>±</m:t>
                        </m:r>
                        <m:rad>
                          <m:radPr>
                            <m:degHide m:val="on"/>
                            <m:ctrlPr>
                              <a:rPr lang="en-GB" sz="1800" i="1">
                                <a:latin typeface="Cambria Math" panose="02040503050406030204" pitchFamily="18" charset="0"/>
                              </a:rPr>
                            </m:ctrlPr>
                          </m:radPr>
                          <m:deg/>
                          <m:e>
                            <m:sSup>
                              <m:sSupPr>
                                <m:ctrlPr>
                                  <a:rPr lang="en-GB" sz="1800" i="1">
                                    <a:latin typeface="Cambria Math" panose="02040503050406030204" pitchFamily="18" charset="0"/>
                                  </a:rPr>
                                </m:ctrlPr>
                              </m:sSupPr>
                              <m:e>
                                <m:r>
                                  <a:rPr lang="en-GB" sz="1800" i="1">
                                    <a:latin typeface="Cambria Math" panose="02040503050406030204" pitchFamily="18" charset="0"/>
                                  </a:rPr>
                                  <m:t>𝑏</m:t>
                                </m:r>
                              </m:e>
                              <m:sup>
                                <m:r>
                                  <a:rPr lang="en-GB" sz="1800">
                                    <a:latin typeface="Cambria Math" panose="02040503050406030204" pitchFamily="18" charset="0"/>
                                  </a:rPr>
                                  <m:t>2</m:t>
                                </m:r>
                              </m:sup>
                            </m:sSup>
                            <m:r>
                              <a:rPr lang="en-GB" sz="1800" i="1">
                                <a:latin typeface="Cambria Math" panose="02040503050406030204" pitchFamily="18" charset="0"/>
                              </a:rPr>
                              <m:t>−</m:t>
                            </m:r>
                            <m:r>
                              <a:rPr lang="en-GB" sz="1800">
                                <a:latin typeface="Cambria Math" panose="02040503050406030204" pitchFamily="18" charset="0"/>
                              </a:rPr>
                              <m:t>4</m:t>
                            </m:r>
                            <m:r>
                              <a:rPr lang="en-GB" sz="1800" i="1">
                                <a:latin typeface="Cambria Math" panose="02040503050406030204" pitchFamily="18" charset="0"/>
                              </a:rPr>
                              <m:t>𝑎𝑐</m:t>
                            </m:r>
                          </m:e>
                        </m:rad>
                      </m:num>
                      <m:den>
                        <m:r>
                          <a:rPr lang="en-GB" sz="1800">
                            <a:latin typeface="Cambria Math" panose="02040503050406030204" pitchFamily="18" charset="0"/>
                          </a:rPr>
                          <m:t>2</m:t>
                        </m:r>
                        <m:r>
                          <a:rPr lang="en-GB" sz="1800" i="1">
                            <a:latin typeface="Cambria Math" panose="02040503050406030204" pitchFamily="18" charset="0"/>
                          </a:rPr>
                          <m:t>𝑎</m:t>
                        </m:r>
                      </m:den>
                    </m:f>
                  </m:oMath>
                </a14:m>
                <a:r>
                  <a:rPr lang="en-GB" sz="1400" dirty="0"/>
                  <a:t>  (The quadratic formula for the roots of the general quadratic equation)</a:t>
                </a:r>
              </a:p>
              <a:p>
                <a:pPr marL="385763" indent="-385763">
                  <a:lnSpc>
                    <a:spcPct val="150000"/>
                  </a:lnSpc>
                  <a:buClr>
                    <a:schemeClr val="accent1">
                      <a:lumMod val="60000"/>
                      <a:lumOff val="40000"/>
                    </a:schemeClr>
                  </a:buClr>
                  <a:buFont typeface="+mj-lt"/>
                  <a:buAutoNum type="arabicPeriod"/>
                </a:pPr>
                <a14:m>
                  <m:oMath xmlns:m="http://schemas.openxmlformats.org/officeDocument/2006/math">
                    <m:sSup>
                      <m:sSupPr>
                        <m:ctrlPr>
                          <a:rPr lang="en-GB" sz="1800" i="1">
                            <a:latin typeface="Cambria Math" panose="02040503050406030204" pitchFamily="18" charset="0"/>
                          </a:rPr>
                        </m:ctrlPr>
                      </m:sSupPr>
                      <m:e>
                        <m:r>
                          <a:rPr lang="en-GB" sz="1800" i="1">
                            <a:latin typeface="Cambria Math" panose="02040503050406030204" pitchFamily="18" charset="0"/>
                          </a:rPr>
                          <m:t>𝑏</m:t>
                        </m:r>
                      </m:e>
                      <m:sup>
                        <m:r>
                          <a:rPr lang="en-GB" sz="1800" i="1">
                            <a:latin typeface="Cambria Math" panose="02040503050406030204" pitchFamily="18" charset="0"/>
                          </a:rPr>
                          <m:t>2</m:t>
                        </m:r>
                      </m:sup>
                    </m:sSup>
                  </m:oMath>
                </a14:m>
                <a:endParaRPr lang="en-GB" sz="1800" dirty="0"/>
              </a:p>
              <a:p>
                <a:pPr marL="385763" indent="-385763">
                  <a:lnSpc>
                    <a:spcPct val="150000"/>
                  </a:lnSpc>
                  <a:buClr>
                    <a:schemeClr val="accent1">
                      <a:lumMod val="60000"/>
                      <a:lumOff val="40000"/>
                    </a:schemeClr>
                  </a:buClr>
                  <a:buFont typeface="+mj-lt"/>
                  <a:buAutoNum type="arabicPeriod"/>
                </a:pPr>
                <a14:m>
                  <m:oMath xmlns:m="http://schemas.openxmlformats.org/officeDocument/2006/math">
                    <m:r>
                      <a:rPr lang="en-GB" sz="1800">
                        <a:latin typeface="Cambria Math" panose="02040503050406030204" pitchFamily="18" charset="0"/>
                      </a:rPr>
                      <m:t>4</m:t>
                    </m:r>
                    <m:r>
                      <a:rPr lang="en-GB" sz="1800" i="1">
                        <a:latin typeface="Cambria Math" panose="02040503050406030204" pitchFamily="18" charset="0"/>
                      </a:rPr>
                      <m:t>𝑎𝑐</m:t>
                    </m:r>
                  </m:oMath>
                </a14:m>
                <a:endParaRPr lang="en-GB" sz="1800" dirty="0"/>
              </a:p>
              <a:p>
                <a:pPr marL="385763" indent="-385763">
                  <a:lnSpc>
                    <a:spcPct val="150000"/>
                  </a:lnSpc>
                  <a:buClr>
                    <a:schemeClr val="accent1">
                      <a:lumMod val="60000"/>
                      <a:lumOff val="40000"/>
                    </a:schemeClr>
                  </a:buClr>
                  <a:buFont typeface="+mj-lt"/>
                  <a:buAutoNum type="arabicPeriod"/>
                </a:pPr>
                <a14:m>
                  <m:oMath xmlns:m="http://schemas.openxmlformats.org/officeDocument/2006/math">
                    <m:sSup>
                      <m:sSupPr>
                        <m:ctrlPr>
                          <a:rPr lang="en-GB" sz="1800" i="1">
                            <a:latin typeface="Cambria Math" panose="02040503050406030204" pitchFamily="18" charset="0"/>
                          </a:rPr>
                        </m:ctrlPr>
                      </m:sSupPr>
                      <m:e>
                        <m:r>
                          <a:rPr lang="en-GB" sz="1800" i="1">
                            <a:latin typeface="Cambria Math" panose="02040503050406030204" pitchFamily="18" charset="0"/>
                          </a:rPr>
                          <m:t>𝑏</m:t>
                        </m:r>
                      </m:e>
                      <m:sup>
                        <m:r>
                          <a:rPr lang="en-GB" sz="1800">
                            <a:latin typeface="Cambria Math" panose="02040503050406030204" pitchFamily="18" charset="0"/>
                          </a:rPr>
                          <m:t>2</m:t>
                        </m:r>
                      </m:sup>
                    </m:sSup>
                    <m:r>
                      <a:rPr lang="en-GB" sz="1800" i="1">
                        <a:latin typeface="Cambria Math" panose="02040503050406030204" pitchFamily="18" charset="0"/>
                      </a:rPr>
                      <m:t>−</m:t>
                    </m:r>
                    <m:r>
                      <a:rPr lang="en-GB" sz="1800">
                        <a:latin typeface="Cambria Math" panose="02040503050406030204" pitchFamily="18" charset="0"/>
                      </a:rPr>
                      <m:t>4</m:t>
                    </m:r>
                    <m:r>
                      <a:rPr lang="en-GB" sz="1800" i="1">
                        <a:latin typeface="Cambria Math" panose="02040503050406030204" pitchFamily="18" charset="0"/>
                      </a:rPr>
                      <m:t>𝑎𝑐</m:t>
                    </m:r>
                  </m:oMath>
                </a14:m>
                <a:endParaRPr lang="en-GB" sz="1800" dirty="0"/>
              </a:p>
              <a:p>
                <a:pPr marL="385763" indent="-385763">
                  <a:lnSpc>
                    <a:spcPct val="150000"/>
                  </a:lnSpc>
                  <a:buClr>
                    <a:schemeClr val="accent1">
                      <a:lumMod val="60000"/>
                      <a:lumOff val="40000"/>
                    </a:schemeClr>
                  </a:buClr>
                  <a:buFont typeface="+mj-lt"/>
                  <a:buAutoNum type="arabicPeriod"/>
                </a:pPr>
                <a14:m>
                  <m:oMath xmlns:m="http://schemas.openxmlformats.org/officeDocument/2006/math">
                    <m:rad>
                      <m:radPr>
                        <m:degHide m:val="on"/>
                        <m:ctrlPr>
                          <a:rPr lang="en-GB" sz="1800" i="1">
                            <a:latin typeface="Cambria Math" panose="02040503050406030204" pitchFamily="18" charset="0"/>
                          </a:rPr>
                        </m:ctrlPr>
                      </m:radPr>
                      <m:deg/>
                      <m:e>
                        <m:sSup>
                          <m:sSupPr>
                            <m:ctrlPr>
                              <a:rPr lang="en-GB" sz="1800" i="1">
                                <a:latin typeface="Cambria Math" panose="02040503050406030204" pitchFamily="18" charset="0"/>
                              </a:rPr>
                            </m:ctrlPr>
                          </m:sSupPr>
                          <m:e>
                            <m:r>
                              <a:rPr lang="en-GB" sz="1800" i="1">
                                <a:latin typeface="Cambria Math" panose="02040503050406030204" pitchFamily="18" charset="0"/>
                              </a:rPr>
                              <m:t>𝑏</m:t>
                            </m:r>
                          </m:e>
                          <m:sup>
                            <m:r>
                              <a:rPr lang="en-GB" sz="1800">
                                <a:latin typeface="Cambria Math" panose="02040503050406030204" pitchFamily="18" charset="0"/>
                              </a:rPr>
                              <m:t>2</m:t>
                            </m:r>
                          </m:sup>
                        </m:sSup>
                        <m:r>
                          <a:rPr lang="en-GB" sz="1800" i="1">
                            <a:latin typeface="Cambria Math" panose="02040503050406030204" pitchFamily="18" charset="0"/>
                          </a:rPr>
                          <m:t>−</m:t>
                        </m:r>
                        <m:r>
                          <a:rPr lang="en-GB" sz="1800">
                            <a:latin typeface="Cambria Math" panose="02040503050406030204" pitchFamily="18" charset="0"/>
                          </a:rPr>
                          <m:t>4</m:t>
                        </m:r>
                        <m:r>
                          <a:rPr lang="en-GB" sz="1800" i="1">
                            <a:latin typeface="Cambria Math" panose="02040503050406030204" pitchFamily="18" charset="0"/>
                          </a:rPr>
                          <m:t>𝑎𝑐</m:t>
                        </m:r>
                      </m:e>
                    </m:rad>
                  </m:oMath>
                </a14:m>
                <a:endParaRPr lang="en-GB" sz="1800" dirty="0"/>
              </a:p>
              <a:p>
                <a:pPr marL="385763" indent="-385763">
                  <a:lnSpc>
                    <a:spcPct val="150000"/>
                  </a:lnSpc>
                  <a:buClr>
                    <a:schemeClr val="accent1">
                      <a:lumMod val="60000"/>
                      <a:lumOff val="40000"/>
                    </a:schemeClr>
                  </a:buClr>
                  <a:buFont typeface="+mj-lt"/>
                  <a:buAutoNum type="arabicPeriod"/>
                </a:pPr>
                <a:endParaRPr lang="en-GB" sz="1400" dirty="0"/>
              </a:p>
            </p:txBody>
          </p:sp>
        </mc:Choice>
        <mc:Fallback xmlns="">
          <p:sp>
            <p:nvSpPr>
              <p:cNvPr id="3" name="Text Placeholder 2">
                <a:extLst>
                  <a:ext uri="{FF2B5EF4-FFF2-40B4-BE49-F238E27FC236}">
                    <a16:creationId xmlns:a16="http://schemas.microsoft.com/office/drawing/2014/main" id="{0B798AE5-0719-4ACD-A74F-21B2171308E1}"/>
                  </a:ext>
                </a:extLst>
              </p:cNvPr>
              <p:cNvSpPr>
                <a:spLocks noGrp="1" noRot="1" noChangeAspect="1" noMove="1" noResize="1" noEditPoints="1" noAdjustHandles="1" noChangeArrowheads="1" noChangeShapeType="1" noTextEdit="1"/>
              </p:cNvSpPr>
              <p:nvPr>
                <p:ph type="body" sz="quarter" idx="14"/>
              </p:nvPr>
            </p:nvSpPr>
            <p:spPr>
              <a:xfrm>
                <a:off x="521999" y="1763567"/>
                <a:ext cx="7518625" cy="3155905"/>
              </a:xfrm>
              <a:blipFill>
                <a:blip r:embed="rId2"/>
                <a:stretch>
                  <a:fillRect l="-1865" r="-56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21F8E44-7581-4E34-9B53-07FFB2A3DA14}"/>
                  </a:ext>
                </a:extLst>
              </p:cNvPr>
              <p:cNvSpPr/>
              <p:nvPr/>
            </p:nvSpPr>
            <p:spPr>
              <a:xfrm>
                <a:off x="8692896" y="2196878"/>
                <a:ext cx="3048000" cy="2289281"/>
              </a:xfrm>
              <a:prstGeom prst="rect">
                <a:avLst/>
              </a:prstGeom>
            </p:spPr>
            <p:txBody>
              <a:bodyPr wrap="square">
                <a:spAutoFit/>
              </a:bodyPr>
              <a:lstStyle/>
              <a:p>
                <a:pPr marL="385763" indent="-385763">
                  <a:lnSpc>
                    <a:spcPct val="150000"/>
                  </a:lnSpc>
                  <a:buClr>
                    <a:schemeClr val="accent1">
                      <a:lumMod val="60000"/>
                      <a:lumOff val="40000"/>
                    </a:schemeClr>
                  </a:buClr>
                  <a:buFont typeface="+mj-lt"/>
                  <a:buAutoNum type="arabicPeriod" startAt="6"/>
                </a:pP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rad>
                      <m:radPr>
                        <m:degHide m:val="on"/>
                        <m:ctrlPr>
                          <a:rPr lang="en-GB" i="1">
                            <a:latin typeface="Cambria Math" panose="02040503050406030204" pitchFamily="18" charset="0"/>
                          </a:rPr>
                        </m:ctrlPr>
                      </m:radPr>
                      <m:deg/>
                      <m:e>
                        <m:sSup>
                          <m:sSupPr>
                            <m:ctrlPr>
                              <a:rPr lang="en-GB" i="1">
                                <a:latin typeface="Cambria Math" panose="02040503050406030204" pitchFamily="18" charset="0"/>
                              </a:rPr>
                            </m:ctrlPr>
                          </m:sSupPr>
                          <m:e>
                            <m:r>
                              <a:rPr lang="en-GB" i="1">
                                <a:latin typeface="Cambria Math" panose="02040503050406030204" pitchFamily="18" charset="0"/>
                              </a:rPr>
                              <m:t>𝑏</m:t>
                            </m:r>
                          </m:e>
                          <m:sup>
                            <m:r>
                              <a:rPr lang="en-GB">
                                <a:latin typeface="Cambria Math" panose="02040503050406030204" pitchFamily="18" charset="0"/>
                              </a:rPr>
                              <m:t>2</m:t>
                            </m:r>
                          </m:sup>
                        </m:sSup>
                        <m:r>
                          <a:rPr lang="en-GB" i="1">
                            <a:latin typeface="Cambria Math" panose="02040503050406030204" pitchFamily="18" charset="0"/>
                          </a:rPr>
                          <m:t>−</m:t>
                        </m:r>
                        <m:r>
                          <a:rPr lang="en-GB">
                            <a:latin typeface="Cambria Math" panose="02040503050406030204" pitchFamily="18" charset="0"/>
                          </a:rPr>
                          <m:t>4</m:t>
                        </m:r>
                        <m:r>
                          <a:rPr lang="en-GB" i="1">
                            <a:latin typeface="Cambria Math" panose="02040503050406030204" pitchFamily="18" charset="0"/>
                          </a:rPr>
                          <m:t>𝑎𝑐</m:t>
                        </m:r>
                      </m:e>
                    </m:rad>
                  </m:oMath>
                </a14:m>
                <a:endParaRPr lang="en-GB" dirty="0"/>
              </a:p>
              <a:p>
                <a:pPr marL="385763" indent="-385763">
                  <a:lnSpc>
                    <a:spcPct val="150000"/>
                  </a:lnSpc>
                  <a:buClr>
                    <a:schemeClr val="accent1">
                      <a:lumMod val="60000"/>
                      <a:lumOff val="40000"/>
                    </a:schemeClr>
                  </a:buClr>
                  <a:buFont typeface="+mj-lt"/>
                  <a:buAutoNum type="arabicPeriod" startAt="6"/>
                </a:pPr>
                <a14:m>
                  <m:oMath xmlns:m="http://schemas.openxmlformats.org/officeDocument/2006/math">
                    <m:r>
                      <a:rPr lang="en-GB" i="1">
                        <a:latin typeface="Cambria Math" panose="02040503050406030204" pitchFamily="18" charset="0"/>
                      </a:rPr>
                      <m:t>2</m:t>
                    </m:r>
                    <m:r>
                      <a:rPr lang="en-GB" i="1">
                        <a:latin typeface="Cambria Math" panose="02040503050406030204" pitchFamily="18" charset="0"/>
                      </a:rPr>
                      <m:t>𝑎</m:t>
                    </m:r>
                  </m:oMath>
                </a14:m>
                <a:endParaRPr lang="en-GB" dirty="0"/>
              </a:p>
              <a:p>
                <a:pPr marL="385763" indent="-385763">
                  <a:lnSpc>
                    <a:spcPct val="150000"/>
                  </a:lnSpc>
                  <a:buClr>
                    <a:schemeClr val="accent1">
                      <a:lumMod val="60000"/>
                      <a:lumOff val="40000"/>
                    </a:schemeClr>
                  </a:buClr>
                  <a:buFont typeface="+mj-lt"/>
                  <a:buAutoNum type="arabicPeriod" startAt="6"/>
                </a:pP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rad>
                          <m:radPr>
                            <m:degHide m:val="on"/>
                            <m:ctrlPr>
                              <a:rPr lang="en-GB" i="1">
                                <a:latin typeface="Cambria Math" panose="02040503050406030204" pitchFamily="18" charset="0"/>
                              </a:rPr>
                            </m:ctrlPr>
                          </m:radPr>
                          <m:deg/>
                          <m:e>
                            <m:sSup>
                              <m:sSupPr>
                                <m:ctrlPr>
                                  <a:rPr lang="en-GB" i="1">
                                    <a:latin typeface="Cambria Math" panose="02040503050406030204" pitchFamily="18" charset="0"/>
                                  </a:rPr>
                                </m:ctrlPr>
                              </m:sSupPr>
                              <m:e>
                                <m:r>
                                  <a:rPr lang="en-GB" i="1">
                                    <a:latin typeface="Cambria Math" panose="02040503050406030204" pitchFamily="18" charset="0"/>
                                  </a:rPr>
                                  <m:t>𝑏</m:t>
                                </m:r>
                              </m:e>
                              <m:sup>
                                <m:r>
                                  <a:rPr lang="en-GB">
                                    <a:latin typeface="Cambria Math" panose="02040503050406030204" pitchFamily="18" charset="0"/>
                                  </a:rPr>
                                  <m:t>2</m:t>
                                </m:r>
                              </m:sup>
                            </m:sSup>
                            <m:r>
                              <a:rPr lang="en-GB" i="1">
                                <a:latin typeface="Cambria Math" panose="02040503050406030204" pitchFamily="18" charset="0"/>
                              </a:rPr>
                              <m:t>−</m:t>
                            </m:r>
                            <m:r>
                              <a:rPr lang="en-GB">
                                <a:latin typeface="Cambria Math" panose="02040503050406030204" pitchFamily="18" charset="0"/>
                              </a:rPr>
                              <m:t>4</m:t>
                            </m:r>
                            <m:r>
                              <a:rPr lang="en-GB" i="1">
                                <a:latin typeface="Cambria Math" panose="02040503050406030204" pitchFamily="18" charset="0"/>
                              </a:rPr>
                              <m:t>𝑎𝑐</m:t>
                            </m:r>
                          </m:e>
                        </m:rad>
                      </m:num>
                      <m:den>
                        <m:r>
                          <a:rPr lang="en-GB">
                            <a:latin typeface="Cambria Math" panose="02040503050406030204" pitchFamily="18" charset="0"/>
                          </a:rPr>
                          <m:t>2</m:t>
                        </m:r>
                        <m:r>
                          <a:rPr lang="en-GB" i="1">
                            <a:latin typeface="Cambria Math" panose="02040503050406030204" pitchFamily="18" charset="0"/>
                          </a:rPr>
                          <m:t>𝑎</m:t>
                        </m:r>
                      </m:den>
                    </m:f>
                  </m:oMath>
                </a14:m>
                <a:endParaRPr lang="en-GB" dirty="0"/>
              </a:p>
              <a:p>
                <a:pPr marL="385763" indent="-385763">
                  <a:lnSpc>
                    <a:spcPct val="150000"/>
                  </a:lnSpc>
                  <a:buClr>
                    <a:schemeClr val="accent1">
                      <a:lumMod val="60000"/>
                      <a:lumOff val="40000"/>
                    </a:schemeClr>
                  </a:buClr>
                  <a:buFont typeface="+mj-lt"/>
                  <a:buAutoNum type="arabicPeriod" startAt="6"/>
                </a:pP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rad>
                          <m:radPr>
                            <m:degHide m:val="on"/>
                            <m:ctrlPr>
                              <a:rPr lang="en-GB" i="1">
                                <a:latin typeface="Cambria Math" panose="02040503050406030204" pitchFamily="18" charset="0"/>
                              </a:rPr>
                            </m:ctrlPr>
                          </m:radPr>
                          <m:deg/>
                          <m:e>
                            <m:sSup>
                              <m:sSupPr>
                                <m:ctrlPr>
                                  <a:rPr lang="en-GB" i="1">
                                    <a:latin typeface="Cambria Math" panose="02040503050406030204" pitchFamily="18" charset="0"/>
                                  </a:rPr>
                                </m:ctrlPr>
                              </m:sSupPr>
                              <m:e>
                                <m:r>
                                  <a:rPr lang="en-GB" i="1">
                                    <a:latin typeface="Cambria Math" panose="02040503050406030204" pitchFamily="18" charset="0"/>
                                  </a:rPr>
                                  <m:t>𝑏</m:t>
                                </m:r>
                              </m:e>
                              <m:sup>
                                <m:r>
                                  <a:rPr lang="en-GB">
                                    <a:latin typeface="Cambria Math" panose="02040503050406030204" pitchFamily="18" charset="0"/>
                                  </a:rPr>
                                  <m:t>2</m:t>
                                </m:r>
                              </m:sup>
                            </m:sSup>
                            <m:r>
                              <a:rPr lang="en-GB" i="1">
                                <a:latin typeface="Cambria Math" panose="02040503050406030204" pitchFamily="18" charset="0"/>
                              </a:rPr>
                              <m:t>−</m:t>
                            </m:r>
                            <m:r>
                              <a:rPr lang="en-GB">
                                <a:latin typeface="Cambria Math" panose="02040503050406030204" pitchFamily="18" charset="0"/>
                              </a:rPr>
                              <m:t>4</m:t>
                            </m:r>
                            <m:r>
                              <a:rPr lang="en-GB" i="1">
                                <a:latin typeface="Cambria Math" panose="02040503050406030204" pitchFamily="18" charset="0"/>
                              </a:rPr>
                              <m:t>𝑎𝑐</m:t>
                            </m:r>
                          </m:e>
                        </m:rad>
                      </m:num>
                      <m:den>
                        <m:r>
                          <a:rPr lang="en-GB">
                            <a:latin typeface="Cambria Math" panose="02040503050406030204" pitchFamily="18" charset="0"/>
                          </a:rPr>
                          <m:t>2</m:t>
                        </m:r>
                        <m:r>
                          <a:rPr lang="en-GB" i="1">
                            <a:latin typeface="Cambria Math" panose="02040503050406030204" pitchFamily="18" charset="0"/>
                          </a:rPr>
                          <m:t>𝑎</m:t>
                        </m:r>
                      </m:den>
                    </m:f>
                  </m:oMath>
                </a14:m>
                <a:endParaRPr lang="en-GB" dirty="0"/>
              </a:p>
            </p:txBody>
          </p:sp>
        </mc:Choice>
        <mc:Fallback xmlns="">
          <p:sp>
            <p:nvSpPr>
              <p:cNvPr id="4" name="Rectangle 3">
                <a:extLst>
                  <a:ext uri="{FF2B5EF4-FFF2-40B4-BE49-F238E27FC236}">
                    <a16:creationId xmlns:a16="http://schemas.microsoft.com/office/drawing/2014/main" id="{021F8E44-7581-4E34-9B53-07FFB2A3DA14}"/>
                  </a:ext>
                </a:extLst>
              </p:cNvPr>
              <p:cNvSpPr>
                <a:spLocks noRot="1" noChangeAspect="1" noMove="1" noResize="1" noEditPoints="1" noAdjustHandles="1" noChangeArrowheads="1" noChangeShapeType="1" noTextEdit="1"/>
              </p:cNvSpPr>
              <p:nvPr/>
            </p:nvSpPr>
            <p:spPr>
              <a:xfrm>
                <a:off x="8692896" y="2196878"/>
                <a:ext cx="3048000" cy="2289281"/>
              </a:xfrm>
              <a:prstGeom prst="rect">
                <a:avLst/>
              </a:prstGeom>
              <a:blipFill>
                <a:blip r:embed="rId3"/>
                <a:stretch>
                  <a:fillRect l="-1400"/>
                </a:stretch>
              </a:blipFill>
            </p:spPr>
            <p:txBody>
              <a:bodyPr/>
              <a:lstStyle/>
              <a:p>
                <a:r>
                  <a:rPr lang="en-GB">
                    <a:noFill/>
                  </a:rPr>
                  <a:t> </a:t>
                </a:r>
              </a:p>
            </p:txBody>
          </p:sp>
        </mc:Fallback>
      </mc:AlternateContent>
    </p:spTree>
    <p:extLst>
      <p:ext uri="{BB962C8B-B14F-4D97-AF65-F5344CB8AC3E}">
        <p14:creationId xmlns:p14="http://schemas.microsoft.com/office/powerpoint/2010/main" val="1170364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30EC5-2125-48B0-BDC8-ED8A23F4DA5B}"/>
              </a:ext>
            </a:extLst>
          </p:cNvPr>
          <p:cNvSpPr>
            <a:spLocks noGrp="1"/>
          </p:cNvSpPr>
          <p:nvPr>
            <p:ph type="title"/>
          </p:nvPr>
        </p:nvSpPr>
        <p:spPr>
          <a:xfrm>
            <a:off x="521998" y="842400"/>
            <a:ext cx="8390353" cy="720000"/>
          </a:xfrm>
        </p:spPr>
        <p:txBody>
          <a:bodyPr>
            <a:normAutofit/>
          </a:bodyPr>
          <a:lstStyle/>
          <a:p>
            <a:r>
              <a:rPr lang="en-GB" dirty="0"/>
              <a:t>Problem Statement Breakdown  </a:t>
            </a:r>
          </a:p>
        </p:txBody>
      </p:sp>
      <p:sp>
        <p:nvSpPr>
          <p:cNvPr id="3" name="Text Placeholder 2">
            <a:extLst>
              <a:ext uri="{FF2B5EF4-FFF2-40B4-BE49-F238E27FC236}">
                <a16:creationId xmlns:a16="http://schemas.microsoft.com/office/drawing/2014/main" id="{38452EC5-189F-489E-AC32-7183ABF28F0D}"/>
              </a:ext>
            </a:extLst>
          </p:cNvPr>
          <p:cNvSpPr>
            <a:spLocks noGrp="1"/>
          </p:cNvSpPr>
          <p:nvPr>
            <p:ph type="body" sz="quarter" idx="14"/>
          </p:nvPr>
        </p:nvSpPr>
        <p:spPr>
          <a:xfrm>
            <a:off x="522287" y="1562399"/>
            <a:ext cx="10652114" cy="4740865"/>
          </a:xfrm>
        </p:spPr>
        <p:txBody>
          <a:bodyPr>
            <a:normAutofit fontScale="92500" lnSpcReduction="20000"/>
          </a:bodyPr>
          <a:lstStyle/>
          <a:p>
            <a:pPr marL="342900" indent="-342900">
              <a:lnSpc>
                <a:spcPct val="150000"/>
              </a:lnSpc>
              <a:buFont typeface="Arial" panose="020B0604020202020204" pitchFamily="34" charset="0"/>
              <a:buChar char="•"/>
            </a:pPr>
            <a:r>
              <a:rPr lang="en-GB" b="1" u="sng" dirty="0"/>
              <a:t>Givens</a:t>
            </a:r>
          </a:p>
          <a:p>
            <a:pPr lvl="2">
              <a:lnSpc>
                <a:spcPct val="150000"/>
              </a:lnSpc>
            </a:pPr>
            <a:r>
              <a:rPr lang="en-GB" dirty="0"/>
              <a:t>Initial state, values</a:t>
            </a:r>
          </a:p>
          <a:p>
            <a:pPr marL="342900" indent="-342900">
              <a:lnSpc>
                <a:spcPct val="150000"/>
              </a:lnSpc>
              <a:buFont typeface="Arial" panose="020B0604020202020204" pitchFamily="34" charset="0"/>
              <a:buChar char="•"/>
            </a:pPr>
            <a:r>
              <a:rPr lang="en-GB" b="1" u="sng" dirty="0"/>
              <a:t>Goals</a:t>
            </a:r>
          </a:p>
          <a:p>
            <a:pPr lvl="2">
              <a:lnSpc>
                <a:spcPct val="150000"/>
              </a:lnSpc>
            </a:pPr>
            <a:r>
              <a:rPr lang="en-GB" dirty="0"/>
              <a:t>Outcome, objectives</a:t>
            </a:r>
          </a:p>
          <a:p>
            <a:pPr lvl="2">
              <a:lnSpc>
                <a:spcPct val="150000"/>
              </a:lnSpc>
            </a:pPr>
            <a:r>
              <a:rPr lang="en-GB" dirty="0"/>
              <a:t>Single/multiple</a:t>
            </a:r>
          </a:p>
          <a:p>
            <a:pPr lvl="2">
              <a:lnSpc>
                <a:spcPct val="150000"/>
              </a:lnSpc>
            </a:pPr>
            <a:r>
              <a:rPr lang="en-GB" dirty="0"/>
              <a:t>Hierarchical/exclusive</a:t>
            </a:r>
          </a:p>
          <a:p>
            <a:pPr marL="342900" indent="-342900">
              <a:lnSpc>
                <a:spcPct val="150000"/>
              </a:lnSpc>
              <a:buFont typeface="Arial" panose="020B0604020202020204" pitchFamily="34" charset="0"/>
              <a:buChar char="•"/>
            </a:pPr>
            <a:r>
              <a:rPr lang="en-GB" b="1" u="sng" dirty="0"/>
              <a:t>Resources</a:t>
            </a:r>
          </a:p>
          <a:p>
            <a:pPr lvl="2">
              <a:lnSpc>
                <a:spcPct val="150000"/>
              </a:lnSpc>
            </a:pPr>
            <a:r>
              <a:rPr lang="en-GB" dirty="0"/>
              <a:t>Given</a:t>
            </a:r>
          </a:p>
          <a:p>
            <a:pPr lvl="2">
              <a:lnSpc>
                <a:spcPct val="150000"/>
              </a:lnSpc>
            </a:pPr>
            <a:r>
              <a:rPr lang="en-GB" dirty="0"/>
              <a:t>Needed</a:t>
            </a:r>
            <a:endParaRPr lang="en-US" dirty="0"/>
          </a:p>
          <a:p>
            <a:endParaRPr lang="en-GB" dirty="0"/>
          </a:p>
        </p:txBody>
      </p:sp>
      <p:pic>
        <p:nvPicPr>
          <p:cNvPr id="2050" name="Picture 2" descr="Solving Word Problems- Strategies, Ideas and Activities-print and digital |  Mathcurious">
            <a:extLst>
              <a:ext uri="{FF2B5EF4-FFF2-40B4-BE49-F238E27FC236}">
                <a16:creationId xmlns:a16="http://schemas.microsoft.com/office/drawing/2014/main" id="{43A9FF1E-8723-401B-A824-4A03657AA7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9" t="17163" r="9254" b="5136"/>
          <a:stretch/>
        </p:blipFill>
        <p:spPr bwMode="auto">
          <a:xfrm>
            <a:off x="5071871" y="2078736"/>
            <a:ext cx="5754625" cy="297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5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963221D0-91BF-4BCC-BA10-7CB6E65357C2}"/>
              </a:ext>
            </a:extLst>
          </p:cNvPr>
          <p:cNvSpPr>
            <a:spLocks noGrp="1"/>
          </p:cNvSpPr>
          <p:nvPr>
            <p:ph type="title"/>
          </p:nvPr>
        </p:nvSpPr>
        <p:spPr>
          <a:xfrm>
            <a:off x="252365" y="690531"/>
            <a:ext cx="5479200" cy="720000"/>
          </a:xfrm>
        </p:spPr>
        <p:txBody>
          <a:bodyPr>
            <a:normAutofit fontScale="90000"/>
          </a:bodyPr>
          <a:lstStyle/>
          <a:p>
            <a:pPr algn="ctr">
              <a:lnSpc>
                <a:spcPct val="150000"/>
              </a:lnSpc>
            </a:pPr>
            <a:r>
              <a:rPr lang="en-GB" sz="4400" dirty="0">
                <a:solidFill>
                  <a:schemeClr val="bg1"/>
                </a:solidFill>
              </a:rPr>
              <a:t>Problem Solving Strategies  </a:t>
            </a:r>
          </a:p>
        </p:txBody>
      </p:sp>
      <p:pic>
        <p:nvPicPr>
          <p:cNvPr id="5122" name="Picture 2" descr="PROBLEM SOLVING: 4 LEVELS, How To Deal With Problems: Fixing a Problem,  Improving, Making It Better than Before, Creative Problem Solving, Turning  Problems To Opportunities">
            <a:extLst>
              <a:ext uri="{FF2B5EF4-FFF2-40B4-BE49-F238E27FC236}">
                <a16:creationId xmlns:a16="http://schemas.microsoft.com/office/drawing/2014/main" id="{1CF7E7C6-73D6-469F-A7F9-13299EA657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02" b="4299"/>
          <a:stretch/>
        </p:blipFill>
        <p:spPr bwMode="auto">
          <a:xfrm>
            <a:off x="7231603" y="3184239"/>
            <a:ext cx="3761606" cy="2338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734539"/>
      </p:ext>
    </p:extLst>
  </p:cSld>
  <p:clrMapOvr>
    <a:masterClrMapping/>
  </p:clrMapOvr>
</p:sld>
</file>

<file path=ppt/theme/theme1.xml><?xml version="1.0" encoding="utf-8"?>
<a:theme xmlns:a="http://schemas.openxmlformats.org/drawingml/2006/main" name="1_Office Theme">
  <a:themeElements>
    <a:clrScheme name="UOG 2019 v2">
      <a:dk1>
        <a:sysClr val="windowText" lastClr="000000"/>
      </a:dk1>
      <a:lt1>
        <a:sysClr val="window" lastClr="FFFFFF"/>
      </a:lt1>
      <a:dk2>
        <a:srgbClr val="353637"/>
      </a:dk2>
      <a:lt2>
        <a:srgbClr val="FFFFFF"/>
      </a:lt2>
      <a:accent1>
        <a:srgbClr val="188178"/>
      </a:accent1>
      <a:accent2>
        <a:srgbClr val="DE655E"/>
      </a:accent2>
      <a:accent3>
        <a:srgbClr val="488ECB"/>
      </a:accent3>
      <a:accent4>
        <a:srgbClr val="FFED00"/>
      </a:accent4>
      <a:accent5>
        <a:srgbClr val="FAA719"/>
      </a:accent5>
      <a:accent6>
        <a:srgbClr val="F1F2F3"/>
      </a:accent6>
      <a:hlink>
        <a:srgbClr val="353637"/>
      </a:hlink>
      <a:folHlink>
        <a:srgbClr val="A5A2A2"/>
      </a:folHlink>
    </a:clrScheme>
    <a:fontScheme name="UoG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 for Staffnet.ppt" id="{3FF94290-24B8-43CD-BACE-0A22F52C7776}" vid="{F1CF60C3-A535-4662-8557-555790479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B50BD7536E2C4E90DFAA8279D6949D" ma:contentTypeVersion="11" ma:contentTypeDescription="Create a new document." ma:contentTypeScope="" ma:versionID="68c380d5d032247a10b70086029a7200">
  <xsd:schema xmlns:xsd="http://www.w3.org/2001/XMLSchema" xmlns:xs="http://www.w3.org/2001/XMLSchema" xmlns:p="http://schemas.microsoft.com/office/2006/metadata/properties" xmlns:ns3="447889f0-fcaf-47ef-96c1-2176b6863eed" xmlns:ns4="1e7c26fa-327e-49d5-8d77-e72c19e98b8f" targetNamespace="http://schemas.microsoft.com/office/2006/metadata/properties" ma:root="true" ma:fieldsID="1ac209e6ec3b2269fb6ea157c2023afa" ns3:_="" ns4:_="">
    <xsd:import namespace="447889f0-fcaf-47ef-96c1-2176b6863eed"/>
    <xsd:import namespace="1e7c26fa-327e-49d5-8d77-e72c19e98b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889f0-fcaf-47ef-96c1-2176b6863e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7c26fa-327e-49d5-8d77-e72c19e98b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62B9498-C747-47EE-AC30-952BEE2621B8}">
  <ds:schemaRefs>
    <ds:schemaRef ds:uri="http://schemas.microsoft.com/sharepoint/v3/contenttype/forms"/>
  </ds:schemaRefs>
</ds:datastoreItem>
</file>

<file path=customXml/itemProps2.xml><?xml version="1.0" encoding="utf-8"?>
<ds:datastoreItem xmlns:ds="http://schemas.openxmlformats.org/officeDocument/2006/customXml" ds:itemID="{1DAFDE06-A030-496C-A1EF-6753D7ACF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7889f0-fcaf-47ef-96c1-2176b6863eed"/>
    <ds:schemaRef ds:uri="1e7c26fa-327e-49d5-8d77-e72c19e98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F1A8D7-B1D2-4C5D-885D-77A2FA7C9CD7}">
  <ds:schemaRefs>
    <ds:schemaRef ds:uri="http://schemas.microsoft.com/office/2006/documentManagement/types"/>
    <ds:schemaRef ds:uri="http://purl.org/dc/dcmitype/"/>
    <ds:schemaRef ds:uri="447889f0-fcaf-47ef-96c1-2176b6863eed"/>
    <ds:schemaRef ds:uri="http://purl.org/dc/elements/1.1/"/>
    <ds:schemaRef ds:uri="http://purl.org/dc/terms/"/>
    <ds:schemaRef ds:uri="1e7c26fa-327e-49d5-8d77-e72c19e98b8f"/>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566</TotalTime>
  <Words>2564</Words>
  <Application>Microsoft Macintosh PowerPoint</Application>
  <PresentationFormat>Widescreen</PresentationFormat>
  <Paragraphs>462</Paragraphs>
  <Slides>37</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Cambria Math</vt:lpstr>
      <vt:lpstr>Courier New</vt:lpstr>
      <vt:lpstr>Tahoma</vt:lpstr>
      <vt:lpstr>Times New Roman</vt:lpstr>
      <vt:lpstr>Verdana</vt:lpstr>
      <vt:lpstr>Wingdings</vt:lpstr>
      <vt:lpstr>1_Office Theme</vt:lpstr>
      <vt:lpstr>CT4029  Principles of Programming   Day 1 – Session 1 – Part 2 Computer Architecture &amp; Basics of Programming</vt:lpstr>
      <vt:lpstr>Learning Outcomes </vt:lpstr>
      <vt:lpstr>Today’s Agenda !</vt:lpstr>
      <vt:lpstr>Problem Solving </vt:lpstr>
      <vt:lpstr>Problem solving approaches </vt:lpstr>
      <vt:lpstr>Visualise it …</vt:lpstr>
      <vt:lpstr>Example (Decomposition) </vt:lpstr>
      <vt:lpstr>Problem Statement Breakdown  </vt:lpstr>
      <vt:lpstr>Problem Solving Strategies  </vt:lpstr>
      <vt:lpstr>Problem Solving Tools</vt:lpstr>
      <vt:lpstr>Problem Solving Tools: Pseudocode</vt:lpstr>
      <vt:lpstr>Problem Solving Tools: Diagrams </vt:lpstr>
      <vt:lpstr>Problem Solving Tools: Flowcharts  </vt:lpstr>
      <vt:lpstr>Computing Architecture</vt:lpstr>
      <vt:lpstr>Functional Units of a Computer                           (1/2)   </vt:lpstr>
      <vt:lpstr>Functional Units of a Computer                           (2/2)   </vt:lpstr>
      <vt:lpstr>Memory Unit</vt:lpstr>
      <vt:lpstr>Instructions</vt:lpstr>
      <vt:lpstr>Instruction set</vt:lpstr>
      <vt:lpstr>Data</vt:lpstr>
      <vt:lpstr>First Programme  “Hello Python!”</vt:lpstr>
      <vt:lpstr>Program</vt:lpstr>
      <vt:lpstr>Program: Set of instructions</vt:lpstr>
      <vt:lpstr>Levels of interpretation                                          (1/2)</vt:lpstr>
      <vt:lpstr>Levels of interpretation                                          (2/2)</vt:lpstr>
      <vt:lpstr>Programming Basics</vt:lpstr>
      <vt:lpstr>Compiling and Interpreting</vt:lpstr>
      <vt:lpstr>Expressions</vt:lpstr>
      <vt:lpstr>Integer Division</vt:lpstr>
      <vt:lpstr>Real Numbers</vt:lpstr>
      <vt:lpstr>Welcome to PyCharm </vt:lpstr>
      <vt:lpstr>Math Commands</vt:lpstr>
      <vt:lpstr>Variables</vt:lpstr>
      <vt:lpstr>print()</vt:lpstr>
      <vt:lpstr>input()</vt:lpstr>
      <vt:lpstr>Next Session! </vt:lpstr>
      <vt:lpstr>PowerPoint Presentation</vt:lpstr>
    </vt:vector>
  </TitlesOfParts>
  <Company>University of Gloucestershire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Loukil, Zainab</dc:creator>
  <cp:lastModifiedBy>LOUKIL, Zainab</cp:lastModifiedBy>
  <cp:revision>56</cp:revision>
  <dcterms:created xsi:type="dcterms:W3CDTF">2020-02-07T15:07:43Z</dcterms:created>
  <dcterms:modified xsi:type="dcterms:W3CDTF">2022-10-15T22:11:41Z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0x010100EAB50BD7536E2C4E90DFAA8279D6949D</vt:lpwstr>
  </property>
  <property fmtid="{D5CDD505-2E9C-101B-9397-08002B2CF9AE}" pid="3" name="_dlc_DocIdItemGuid">
    <vt:lpwstr>86ddc6c5-15fd-4038-ade7-a0c48affb04f</vt:lpwstr>
  </property>
</Properties>
</file>